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Lato Bold" charset="1" panose="020F0502020204030203"/>
      <p:regular r:id="rId24"/>
    </p:embeddedFont>
    <p:embeddedFont>
      <p:font typeface="League Spartan" charset="1" panose="00000800000000000000"/>
      <p:regular r:id="rId25"/>
    </p:embeddedFont>
    <p:embeddedFont>
      <p:font typeface="Poppins" charset="1" panose="00000500000000000000"/>
      <p:regular r:id="rId26"/>
    </p:embeddedFont>
    <p:embeddedFont>
      <p:font typeface="Canva Sans" charset="1" panose="020B0503030501040103"/>
      <p:regular r:id="rId27"/>
    </p:embeddedFont>
    <p:embeddedFont>
      <p:font typeface="Nunito Bold" charset="1" panose="00000800000000000000"/>
      <p:regular r:id="rId28"/>
    </p:embeddedFont>
    <p:embeddedFont>
      <p:font typeface="Roboto" charset="1" panose="02000000000000000000"/>
      <p:regular r:id="rId29"/>
    </p:embeddedFont>
    <p:embeddedFont>
      <p:font typeface="Roboto Bold" charset="1" panose="02000000000000000000"/>
      <p:regular r:id="rId30"/>
    </p:embeddedFont>
    <p:embeddedFont>
      <p:font typeface="Nunito" charset="1" panose="00000500000000000000"/>
      <p:regular r:id="rId31"/>
    </p:embeddedFont>
    <p:embeddedFont>
      <p:font typeface="Bebas Neue" charset="1" panose="00000500000000000000"/>
      <p:regular r:id="rId32"/>
    </p:embeddedFont>
    <p:embeddedFont>
      <p:font typeface="Yeseva One" charset="1" panose="00000500000000000000"/>
      <p:regular r:id="rId33"/>
    </p:embeddedFont>
    <p:embeddedFont>
      <p:font typeface="Open Sauce Bold" charset="1" panose="00000800000000000000"/>
      <p:regular r:id="rId34"/>
    </p:embeddedFont>
    <p:embeddedFont>
      <p:font typeface="Canva Sans Bold" charset="1" panose="020B0803030501040103"/>
      <p:regular r:id="rId35"/>
    </p:embeddedFont>
    <p:embeddedFont>
      <p:font typeface="Public Sans" charset="1" panose="00000000000000000000"/>
      <p:regular r:id="rId36"/>
    </p:embeddedFont>
    <p:embeddedFont>
      <p:font typeface="Public Sans Bold" charset="1" panose="00000000000000000000"/>
      <p:regular r:id="rId37"/>
    </p:embeddedFont>
    <p:embeddedFont>
      <p:font typeface="Archivo Black" charset="1" panose="020B0A03020202020B04"/>
      <p:regular r:id="rId38"/>
    </p:embeddedFont>
    <p:embeddedFont>
      <p:font typeface="Montserrat Classic Bold" charset="1" panose="00000800000000000000"/>
      <p:regular r:id="rId39"/>
    </p:embeddedFont>
    <p:embeddedFont>
      <p:font typeface="Montserrat Light Bold" charset="1" panose="00000800000000000000"/>
      <p:regular r:id="rId40"/>
    </p:embeddedFont>
    <p:embeddedFont>
      <p:font typeface="Montserrat Light" charset="1" panose="00000400000000000000"/>
      <p:regular r:id="rId41"/>
    </p:embeddedFont>
    <p:embeddedFont>
      <p:font typeface="Public Sans Medium" charset="1" panose="00000000000000000000"/>
      <p:regular r:id="rId42"/>
    </p:embeddedFont>
    <p:embeddedFont>
      <p:font typeface="Codec Pro ExtraBold" charset="1" panose="00000700000000000000"/>
      <p:regular r:id="rId43"/>
    </p:embeddedFont>
    <p:embeddedFont>
      <p:font typeface="Oswald Bold" charset="1" panose="00000800000000000000"/>
      <p:regular r:id="rId44"/>
    </p:embeddedFont>
    <p:embeddedFont>
      <p:font typeface="DM Sans Bold" charset="1" panose="00000000000000000000"/>
      <p:regular r:id="rId45"/>
    </p:embeddedFont>
    <p:embeddedFont>
      <p:font typeface="DM Sans" charset="1" panose="00000000000000000000"/>
      <p:regular r:id="rId46"/>
    </p:embeddedFont>
    <p:embeddedFont>
      <p:font typeface="Open Sauce" charset="1" panose="00000500000000000000"/>
      <p:regular r:id="rId47"/>
    </p:embeddedFont>
    <p:embeddedFont>
      <p:font typeface="Montserrat Classic" charset="1" panose="0000050000000000000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0.svg" Type="http://schemas.openxmlformats.org/officeDocument/2006/relationships/image"/><Relationship Id="rId11" Target="../media/image61.png" Type="http://schemas.openxmlformats.org/officeDocument/2006/relationships/image"/><Relationship Id="rId12" Target="../media/image62.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2" Target="../media/image52.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 Id="rId9" Target="../media/image5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40.png" Type="http://schemas.openxmlformats.org/officeDocument/2006/relationships/image"/><Relationship Id="rId15" Target="../media/image41.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12966700" y="-130175"/>
            <a:ext cx="5943600" cy="10547350"/>
            <a:chOff x="0" y="0"/>
            <a:chExt cx="1565393" cy="2777903"/>
          </a:xfrm>
        </p:grpSpPr>
        <p:sp>
          <p:nvSpPr>
            <p:cNvPr name="Freeform 4" id="4"/>
            <p:cNvSpPr/>
            <p:nvPr/>
          </p:nvSpPr>
          <p:spPr>
            <a:xfrm flipH="false" flipV="false" rot="0">
              <a:off x="0" y="0"/>
              <a:ext cx="1565393" cy="2777903"/>
            </a:xfrm>
            <a:custGeom>
              <a:avLst/>
              <a:gdLst/>
              <a:ahLst/>
              <a:cxnLst/>
              <a:rect r="r" b="b" t="t" l="l"/>
              <a:pathLst>
                <a:path h="2777903" w="156539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true">
              <a:gsLst>
                <a:gs pos="0">
                  <a:srgbClr val="000000">
                    <a:alpha val="100000"/>
                  </a:srgbClr>
                </a:gs>
                <a:gs pos="50000">
                  <a:srgbClr val="043D03">
                    <a:alpha val="100000"/>
                  </a:srgbClr>
                </a:gs>
                <a:gs pos="100000">
                  <a:srgbClr val="33CD3E">
                    <a:alpha val="100000"/>
                  </a:srgbClr>
                </a:gs>
              </a:gsLst>
              <a:lin ang="0"/>
            </a:gradFill>
          </p:spPr>
        </p:sp>
        <p:sp>
          <p:nvSpPr>
            <p:cNvPr name="TextBox 5" id="5"/>
            <p:cNvSpPr txBox="true"/>
            <p:nvPr/>
          </p:nvSpPr>
          <p:spPr>
            <a:xfrm>
              <a:off x="0" y="-47625"/>
              <a:ext cx="1565393" cy="282552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586393" y="1286301"/>
            <a:ext cx="6701607" cy="670160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4696" t="0" r="-4696" b="0"/>
              </a:stretch>
            </a:blipFill>
          </p:spPr>
        </p:sp>
      </p:grpSp>
      <p:sp>
        <p:nvSpPr>
          <p:cNvPr name="Freeform 8" id="8"/>
          <p:cNvSpPr/>
          <p:nvPr/>
        </p:nvSpPr>
        <p:spPr>
          <a:xfrm flipH="false" flipV="false" rot="-5400000">
            <a:off x="-3373458" y="366601"/>
            <a:ext cx="8634604" cy="4248945"/>
          </a:xfrm>
          <a:custGeom>
            <a:avLst/>
            <a:gdLst/>
            <a:ahLst/>
            <a:cxnLst/>
            <a:rect r="r" b="b" t="t" l="l"/>
            <a:pathLst>
              <a:path h="4248945" w="8634604">
                <a:moveTo>
                  <a:pt x="0" y="0"/>
                </a:moveTo>
                <a:lnTo>
                  <a:pt x="8634604" y="0"/>
                </a:lnTo>
                <a:lnTo>
                  <a:pt x="8634604" y="4248945"/>
                </a:lnTo>
                <a:lnTo>
                  <a:pt x="0" y="42489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4378767" y="4559979"/>
            <a:ext cx="7207626" cy="1154756"/>
          </a:xfrm>
          <a:prstGeom prst="rect">
            <a:avLst/>
          </a:prstGeom>
        </p:spPr>
        <p:txBody>
          <a:bodyPr anchor="t" rtlCol="false" tIns="0" lIns="0" bIns="0" rIns="0">
            <a:spAutoFit/>
          </a:bodyPr>
          <a:lstStyle/>
          <a:p>
            <a:pPr algn="l">
              <a:lnSpc>
                <a:spcPts val="9403"/>
              </a:lnSpc>
              <a:spcBef>
                <a:spcPct val="0"/>
              </a:spcBef>
            </a:pPr>
            <a:r>
              <a:rPr lang="en-US" b="true" sz="6716">
                <a:solidFill>
                  <a:srgbClr val="000000"/>
                </a:solidFill>
                <a:latin typeface="Lato Bold"/>
                <a:ea typeface="Lato Bold"/>
                <a:cs typeface="Lato Bold"/>
                <a:sym typeface="Lato Bold"/>
              </a:rPr>
              <a:t>ACE-THE-CASE</a:t>
            </a:r>
          </a:p>
        </p:txBody>
      </p:sp>
      <p:sp>
        <p:nvSpPr>
          <p:cNvPr name="TextBox 10" id="10"/>
          <p:cNvSpPr txBox="true"/>
          <p:nvPr/>
        </p:nvSpPr>
        <p:spPr>
          <a:xfrm rot="0">
            <a:off x="4039438" y="6094067"/>
            <a:ext cx="8784625" cy="1285742"/>
          </a:xfrm>
          <a:prstGeom prst="rect">
            <a:avLst/>
          </a:prstGeom>
        </p:spPr>
        <p:txBody>
          <a:bodyPr anchor="t" rtlCol="false" tIns="0" lIns="0" bIns="0" rIns="0">
            <a:spAutoFit/>
          </a:bodyPr>
          <a:lstStyle/>
          <a:p>
            <a:pPr algn="l">
              <a:lnSpc>
                <a:spcPts val="10507"/>
              </a:lnSpc>
              <a:spcBef>
                <a:spcPct val="0"/>
              </a:spcBef>
            </a:pPr>
            <a:r>
              <a:rPr lang="en-US" sz="7505">
                <a:solidFill>
                  <a:srgbClr val="34D626"/>
                </a:solidFill>
                <a:latin typeface="League Spartan"/>
                <a:ea typeface="League Spartan"/>
                <a:cs typeface="League Spartan"/>
                <a:sym typeface="League Spartan"/>
              </a:rPr>
              <a:t>PRESENTATION</a:t>
            </a:r>
          </a:p>
        </p:txBody>
      </p:sp>
      <p:sp>
        <p:nvSpPr>
          <p:cNvPr name="TextBox 11" id="11"/>
          <p:cNvSpPr txBox="true"/>
          <p:nvPr/>
        </p:nvSpPr>
        <p:spPr>
          <a:xfrm rot="0">
            <a:off x="7934987" y="7600320"/>
            <a:ext cx="4889077" cy="892651"/>
          </a:xfrm>
          <a:prstGeom prst="rect">
            <a:avLst/>
          </a:prstGeom>
        </p:spPr>
        <p:txBody>
          <a:bodyPr anchor="t" rtlCol="false" tIns="0" lIns="0" bIns="0" rIns="0">
            <a:spAutoFit/>
          </a:bodyPr>
          <a:lstStyle/>
          <a:p>
            <a:pPr algn="l">
              <a:lnSpc>
                <a:spcPts val="7099"/>
              </a:lnSpc>
              <a:spcBef>
                <a:spcPct val="0"/>
              </a:spcBef>
            </a:pPr>
            <a:r>
              <a:rPr lang="en-US" sz="5070">
                <a:solidFill>
                  <a:srgbClr val="000000"/>
                </a:solidFill>
                <a:latin typeface="Poppins"/>
                <a:ea typeface="Poppins"/>
                <a:cs typeface="Poppins"/>
                <a:sym typeface="Poppins"/>
              </a:rPr>
              <a:t>~Team Priyal</a:t>
            </a:r>
          </a:p>
        </p:txBody>
      </p:sp>
      <p:sp>
        <p:nvSpPr>
          <p:cNvPr name="TextBox 12" id="12"/>
          <p:cNvSpPr txBox="true"/>
          <p:nvPr/>
        </p:nvSpPr>
        <p:spPr>
          <a:xfrm rot="0">
            <a:off x="12966700" y="7984733"/>
            <a:ext cx="5131713" cy="2432442"/>
          </a:xfrm>
          <a:prstGeom prst="rect">
            <a:avLst/>
          </a:prstGeom>
        </p:spPr>
        <p:txBody>
          <a:bodyPr anchor="t" rtlCol="false" tIns="0" lIns="0" bIns="0" rIns="0">
            <a:spAutoFit/>
          </a:bodyPr>
          <a:lstStyle/>
          <a:p>
            <a:pPr algn="ctr">
              <a:lnSpc>
                <a:spcPts val="9778"/>
              </a:lnSpc>
            </a:pPr>
            <a:r>
              <a:rPr lang="en-US" sz="6984">
                <a:solidFill>
                  <a:srgbClr val="FDFBFB"/>
                </a:solidFill>
                <a:latin typeface="Canva Sans"/>
                <a:ea typeface="Canva Sans"/>
                <a:cs typeface="Canva Sans"/>
                <a:sym typeface="Canva Sans"/>
              </a:rPr>
              <a:t>180Degrees</a:t>
            </a:r>
          </a:p>
          <a:p>
            <a:pPr algn="ctr">
              <a:lnSpc>
                <a:spcPts val="9778"/>
              </a:lnSpc>
            </a:pPr>
            <a:r>
              <a:rPr lang="en-US" sz="6984">
                <a:solidFill>
                  <a:srgbClr val="FDFBFB"/>
                </a:solidFill>
                <a:latin typeface="Canva Sans"/>
                <a:ea typeface="Canva Sans"/>
                <a:cs typeface="Canva Sans"/>
                <a:sym typeface="Canva Sans"/>
              </a:rPr>
              <a:t>Consulting </a:t>
            </a:r>
          </a:p>
        </p:txBody>
      </p:sp>
      <p:sp>
        <p:nvSpPr>
          <p:cNvPr name="Freeform 13" id="13"/>
          <p:cNvSpPr/>
          <p:nvPr/>
        </p:nvSpPr>
        <p:spPr>
          <a:xfrm flipH="false" flipV="false" rot="0">
            <a:off x="-19510" y="-559036"/>
            <a:ext cx="8451260" cy="4158724"/>
          </a:xfrm>
          <a:custGeom>
            <a:avLst/>
            <a:gdLst/>
            <a:ahLst/>
            <a:cxnLst/>
            <a:rect r="r" b="b" t="t" l="l"/>
            <a:pathLst>
              <a:path h="4158724" w="8451260">
                <a:moveTo>
                  <a:pt x="0" y="0"/>
                </a:moveTo>
                <a:lnTo>
                  <a:pt x="8451261" y="0"/>
                </a:lnTo>
                <a:lnTo>
                  <a:pt x="8451261" y="4158724"/>
                </a:lnTo>
                <a:lnTo>
                  <a:pt x="0" y="4158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327956"/>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2DBA61"/>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503597" y="2758144"/>
            <a:ext cx="8640403" cy="7379267"/>
            <a:chOff x="0" y="0"/>
            <a:chExt cx="1668602" cy="1425056"/>
          </a:xfrm>
        </p:grpSpPr>
        <p:sp>
          <p:nvSpPr>
            <p:cNvPr name="Freeform 9" id="9"/>
            <p:cNvSpPr/>
            <p:nvPr/>
          </p:nvSpPr>
          <p:spPr>
            <a:xfrm flipH="false" flipV="false" rot="0">
              <a:off x="0" y="0"/>
              <a:ext cx="1668602" cy="1425056"/>
            </a:xfrm>
            <a:custGeom>
              <a:avLst/>
              <a:gdLst/>
              <a:ahLst/>
              <a:cxnLst/>
              <a:rect r="r" b="b" t="t" l="l"/>
              <a:pathLst>
                <a:path h="1425056" w="1668602">
                  <a:moveTo>
                    <a:pt x="0" y="0"/>
                  </a:moveTo>
                  <a:lnTo>
                    <a:pt x="1668602" y="0"/>
                  </a:lnTo>
                  <a:lnTo>
                    <a:pt x="1668602" y="1425056"/>
                  </a:lnTo>
                  <a:lnTo>
                    <a:pt x="0" y="1425056"/>
                  </a:ln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19050"/>
              <a:ext cx="1668602" cy="1444106"/>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3690980" y="659828"/>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GUESSTIMATE</a:t>
            </a:r>
          </a:p>
        </p:txBody>
      </p:sp>
      <p:sp>
        <p:nvSpPr>
          <p:cNvPr name="TextBox 12" id="12"/>
          <p:cNvSpPr txBox="true"/>
          <p:nvPr/>
        </p:nvSpPr>
        <p:spPr>
          <a:xfrm rot="0">
            <a:off x="797694" y="3267075"/>
            <a:ext cx="7724119" cy="6848475"/>
          </a:xfrm>
          <a:prstGeom prst="rect">
            <a:avLst/>
          </a:prstGeom>
        </p:spPr>
        <p:txBody>
          <a:bodyPr anchor="t" rtlCol="false" tIns="0" lIns="0" bIns="0" rIns="0">
            <a:spAutoFit/>
          </a:bodyPr>
          <a:lstStyle/>
          <a:p>
            <a:pPr algn="l" marL="539748" indent="-269874" lvl="1">
              <a:lnSpc>
                <a:spcPts val="3449"/>
              </a:lnSpc>
              <a:buFont typeface="Arial"/>
              <a:buChar char="•"/>
            </a:pPr>
            <a:r>
              <a:rPr lang="en-US" b="true" sz="2499" spc="244">
                <a:solidFill>
                  <a:srgbClr val="000000"/>
                </a:solidFill>
                <a:latin typeface="DM Sans Bold"/>
                <a:ea typeface="DM Sans Bold"/>
                <a:cs typeface="DM Sans Bold"/>
                <a:sym typeface="DM Sans Bold"/>
              </a:rPr>
              <a:t>Cost Categories</a:t>
            </a:r>
            <a:r>
              <a:rPr lang="en-US" sz="2499" spc="244">
                <a:solidFill>
                  <a:srgbClr val="000000"/>
                </a:solidFill>
                <a:latin typeface="DM Sans"/>
                <a:ea typeface="DM Sans"/>
                <a:cs typeface="DM Sans"/>
                <a:sym typeface="DM Sans"/>
              </a:rPr>
              <a:t>: Allocate percentages of revenue to major cost components:</a:t>
            </a:r>
          </a:p>
          <a:p>
            <a:pPr algn="l" marL="1079496" indent="-359832" lvl="2">
              <a:lnSpc>
                <a:spcPts val="3449"/>
              </a:lnSpc>
              <a:buFont typeface="Arial"/>
              <a:buChar char="⚬"/>
            </a:pPr>
            <a:r>
              <a:rPr lang="en-US" sz="2499" spc="244">
                <a:solidFill>
                  <a:srgbClr val="000000"/>
                </a:solidFill>
                <a:latin typeface="DM Sans"/>
                <a:ea typeface="DM Sans"/>
                <a:cs typeface="DM Sans"/>
                <a:sym typeface="DM Sans"/>
              </a:rPr>
              <a:t>Rent:6.48% (depending on store size and location)</a:t>
            </a:r>
          </a:p>
          <a:p>
            <a:pPr algn="l" marL="1079496" indent="-359832" lvl="2">
              <a:lnSpc>
                <a:spcPts val="3449"/>
              </a:lnSpc>
              <a:buFont typeface="Arial"/>
              <a:buChar char="⚬"/>
            </a:pPr>
            <a:r>
              <a:rPr lang="en-US" sz="2499" spc="244">
                <a:solidFill>
                  <a:srgbClr val="000000"/>
                </a:solidFill>
                <a:latin typeface="DM Sans"/>
                <a:ea typeface="DM Sans"/>
                <a:cs typeface="DM Sans"/>
                <a:sym typeface="DM Sans"/>
              </a:rPr>
              <a:t>Salaries: 2.25% (considering employee benefits and varying store sizes)</a:t>
            </a:r>
          </a:p>
          <a:p>
            <a:pPr algn="l" marL="1079496" indent="-359832" lvl="2">
              <a:lnSpc>
                <a:spcPts val="3449"/>
              </a:lnSpc>
              <a:buFont typeface="Arial"/>
              <a:buChar char="⚬"/>
            </a:pPr>
            <a:r>
              <a:rPr lang="en-US" sz="2499" spc="244">
                <a:solidFill>
                  <a:srgbClr val="000000"/>
                </a:solidFill>
                <a:latin typeface="DM Sans"/>
                <a:ea typeface="DM Sans"/>
                <a:cs typeface="DM Sans"/>
                <a:sym typeface="DM Sans"/>
              </a:rPr>
              <a:t>Inventory: 84% (accounting for product mix and holding costs)</a:t>
            </a:r>
          </a:p>
          <a:p>
            <a:pPr algn="l" marL="1079496" indent="-359832" lvl="2">
              <a:lnSpc>
                <a:spcPts val="3449"/>
              </a:lnSpc>
              <a:buFont typeface="Arial"/>
              <a:buChar char="⚬"/>
            </a:pPr>
            <a:r>
              <a:rPr lang="en-US" sz="2499" spc="244">
                <a:solidFill>
                  <a:srgbClr val="000000"/>
                </a:solidFill>
                <a:latin typeface="DM Sans"/>
                <a:ea typeface="DM Sans"/>
                <a:cs typeface="DM Sans"/>
                <a:sym typeface="DM Sans"/>
              </a:rPr>
              <a:t>Marketing &amp; Promotions: 1.75% (variable depending on current promotional strategies)</a:t>
            </a:r>
          </a:p>
          <a:p>
            <a:pPr algn="l" marL="1079496" indent="-359832" lvl="2">
              <a:lnSpc>
                <a:spcPts val="3449"/>
              </a:lnSpc>
              <a:buFont typeface="Arial"/>
              <a:buChar char="⚬"/>
            </a:pPr>
            <a:r>
              <a:rPr lang="en-US" sz="2499" spc="244">
                <a:solidFill>
                  <a:srgbClr val="000000"/>
                </a:solidFill>
                <a:latin typeface="DM Sans"/>
                <a:ea typeface="DM Sans"/>
                <a:cs typeface="DM Sans"/>
                <a:sym typeface="DM Sans"/>
              </a:rPr>
              <a:t>Other Operating Expenses: 0.75% (encompassing utilities, maintenance, and operational costs)</a:t>
            </a:r>
          </a:p>
          <a:p>
            <a:pPr algn="l">
              <a:lnSpc>
                <a:spcPts val="3449"/>
              </a:lnSpc>
            </a:pPr>
          </a:p>
        </p:txBody>
      </p:sp>
      <p:grpSp>
        <p:nvGrpSpPr>
          <p:cNvPr name="Group 13" id="13"/>
          <p:cNvGrpSpPr/>
          <p:nvPr/>
        </p:nvGrpSpPr>
        <p:grpSpPr>
          <a:xfrm rot="0">
            <a:off x="9437599" y="2758144"/>
            <a:ext cx="8640403" cy="7379267"/>
            <a:chOff x="0" y="0"/>
            <a:chExt cx="1668602" cy="1425056"/>
          </a:xfrm>
        </p:grpSpPr>
        <p:sp>
          <p:nvSpPr>
            <p:cNvPr name="Freeform 14" id="14"/>
            <p:cNvSpPr/>
            <p:nvPr/>
          </p:nvSpPr>
          <p:spPr>
            <a:xfrm flipH="false" flipV="false" rot="0">
              <a:off x="0" y="0"/>
              <a:ext cx="1668602" cy="1425056"/>
            </a:xfrm>
            <a:custGeom>
              <a:avLst/>
              <a:gdLst/>
              <a:ahLst/>
              <a:cxnLst/>
              <a:rect r="r" b="b" t="t" l="l"/>
              <a:pathLst>
                <a:path h="1425056" w="1668602">
                  <a:moveTo>
                    <a:pt x="0" y="0"/>
                  </a:moveTo>
                  <a:lnTo>
                    <a:pt x="1668602" y="0"/>
                  </a:lnTo>
                  <a:lnTo>
                    <a:pt x="1668602" y="1425056"/>
                  </a:lnTo>
                  <a:lnTo>
                    <a:pt x="0" y="1425056"/>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19050"/>
              <a:ext cx="1668602" cy="1444106"/>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9895741" y="2887933"/>
            <a:ext cx="8182261" cy="8134350"/>
          </a:xfrm>
          <a:prstGeom prst="rect">
            <a:avLst/>
          </a:prstGeom>
        </p:spPr>
        <p:txBody>
          <a:bodyPr anchor="t" rtlCol="false" tIns="0" lIns="0" bIns="0" rIns="0">
            <a:spAutoFit/>
          </a:bodyPr>
          <a:lstStyle/>
          <a:p>
            <a:pPr algn="l">
              <a:lnSpc>
                <a:spcPts val="3449"/>
              </a:lnSpc>
            </a:pPr>
            <a:r>
              <a:rPr lang="en-US" b="true" sz="2499" spc="244">
                <a:solidFill>
                  <a:srgbClr val="000000"/>
                </a:solidFill>
                <a:latin typeface="DM Sans Bold"/>
                <a:ea typeface="DM Sans Bold"/>
                <a:cs typeface="DM Sans Bold"/>
                <a:sym typeface="DM Sans Bold"/>
              </a:rPr>
              <a:t>Gross profit per store:</a:t>
            </a:r>
          </a:p>
          <a:p>
            <a:pPr algn="l">
              <a:lnSpc>
                <a:spcPts val="3449"/>
              </a:lnSpc>
            </a:pPr>
            <a:r>
              <a:rPr lang="en-US" sz="2499" spc="244">
                <a:solidFill>
                  <a:srgbClr val="000000"/>
                </a:solidFill>
                <a:latin typeface="DM Sans"/>
                <a:ea typeface="DM Sans"/>
                <a:cs typeface="DM Sans"/>
                <a:sym typeface="DM Sans"/>
              </a:rPr>
              <a:t>Revenue - COGS = 15.25% of revenue</a:t>
            </a:r>
          </a:p>
          <a:p>
            <a:pPr algn="l">
              <a:lnSpc>
                <a:spcPts val="3449"/>
              </a:lnSpc>
            </a:pPr>
          </a:p>
          <a:p>
            <a:pPr algn="l">
              <a:lnSpc>
                <a:spcPts val="3449"/>
              </a:lnSpc>
            </a:pPr>
            <a:r>
              <a:rPr lang="en-US" sz="2499" spc="244" b="true">
                <a:solidFill>
                  <a:srgbClr val="000000"/>
                </a:solidFill>
                <a:latin typeface="DM Sans Bold"/>
                <a:ea typeface="DM Sans Bold"/>
                <a:cs typeface="DM Sans Bold"/>
                <a:sym typeface="DM Sans Bold"/>
              </a:rPr>
              <a:t>Profitability Impact on:</a:t>
            </a:r>
          </a:p>
          <a:p>
            <a:pPr algn="l">
              <a:lnSpc>
                <a:spcPts val="3449"/>
              </a:lnSpc>
            </a:pPr>
            <a:r>
              <a:rPr lang="en-US" sz="2499" spc="244" b="true">
                <a:solidFill>
                  <a:srgbClr val="000000"/>
                </a:solidFill>
                <a:latin typeface="DM Sans Bold"/>
                <a:ea typeface="DM Sans Bold"/>
                <a:cs typeface="DM Sans Bold"/>
                <a:sym typeface="DM Sans Bold"/>
              </a:rPr>
              <a:t>1)</a:t>
            </a:r>
            <a:r>
              <a:rPr lang="en-US" sz="2499" spc="244">
                <a:solidFill>
                  <a:srgbClr val="000000"/>
                </a:solidFill>
                <a:latin typeface="DM Sans"/>
                <a:ea typeface="DM Sans"/>
                <a:cs typeface="DM Sans"/>
                <a:sym typeface="DM Sans"/>
              </a:rPr>
              <a:t>Rented Stores: Total net profit for 150 rented stores = 1431Cr</a:t>
            </a:r>
          </a:p>
          <a:p>
            <a:pPr algn="l">
              <a:lnSpc>
                <a:spcPts val="3449"/>
              </a:lnSpc>
            </a:pPr>
            <a:r>
              <a:rPr lang="en-US" sz="2499" spc="244" b="true">
                <a:solidFill>
                  <a:srgbClr val="000000"/>
                </a:solidFill>
                <a:latin typeface="DM Sans Bold"/>
                <a:ea typeface="DM Sans Bold"/>
                <a:cs typeface="DM Sans Bold"/>
                <a:sym typeface="DM Sans Bold"/>
              </a:rPr>
              <a:t>2)</a:t>
            </a:r>
            <a:r>
              <a:rPr lang="en-US" sz="2499" spc="244">
                <a:solidFill>
                  <a:srgbClr val="000000"/>
                </a:solidFill>
                <a:latin typeface="DM Sans"/>
                <a:ea typeface="DM Sans"/>
                <a:cs typeface="DM Sans"/>
                <a:sym typeface="DM Sans"/>
              </a:rPr>
              <a:t>Owned Stores: Total net profit for 350 owned stores- 7350 Cr.</a:t>
            </a:r>
          </a:p>
          <a:p>
            <a:pPr algn="l">
              <a:lnSpc>
                <a:spcPts val="3449"/>
              </a:lnSpc>
            </a:pPr>
          </a:p>
          <a:p>
            <a:pPr algn="l">
              <a:lnSpc>
                <a:spcPts val="3449"/>
              </a:lnSpc>
            </a:pPr>
            <a:r>
              <a:rPr lang="en-US" sz="2499" spc="244">
                <a:solidFill>
                  <a:srgbClr val="000000"/>
                </a:solidFill>
                <a:latin typeface="DM Sans"/>
                <a:ea typeface="DM Sans"/>
                <a:cs typeface="DM Sans"/>
                <a:sym typeface="DM Sans"/>
              </a:rPr>
              <a:t>Total Profit(Rented+Owned)=87.81 billion </a:t>
            </a:r>
          </a:p>
          <a:p>
            <a:pPr algn="l">
              <a:lnSpc>
                <a:spcPts val="3449"/>
              </a:lnSpc>
            </a:pPr>
          </a:p>
          <a:p>
            <a:pPr algn="l">
              <a:lnSpc>
                <a:spcPts val="3449"/>
              </a:lnSpc>
            </a:pPr>
            <a:r>
              <a:rPr lang="en-US" sz="2499" spc="244">
                <a:solidFill>
                  <a:srgbClr val="000000"/>
                </a:solidFill>
                <a:latin typeface="DM Sans"/>
                <a:ea typeface="DM Sans"/>
                <a:cs typeface="DM Sans"/>
                <a:sym typeface="DM Sans"/>
              </a:rPr>
              <a:t>Total Revenue of BharatMart=1000Billion</a:t>
            </a:r>
          </a:p>
          <a:p>
            <a:pPr algn="l">
              <a:lnSpc>
                <a:spcPts val="3449"/>
              </a:lnSpc>
            </a:pPr>
          </a:p>
          <a:p>
            <a:pPr algn="l">
              <a:lnSpc>
                <a:spcPts val="3449"/>
              </a:lnSpc>
            </a:pPr>
            <a:r>
              <a:rPr lang="en-US" sz="2499" spc="244">
                <a:solidFill>
                  <a:srgbClr val="000000"/>
                </a:solidFill>
                <a:latin typeface="DM Sans"/>
                <a:ea typeface="DM Sans"/>
                <a:cs typeface="DM Sans"/>
                <a:sym typeface="DM Sans"/>
              </a:rPr>
              <a:t>Net Profit= (87.81/1000)*100 = 8.781% of revenue</a:t>
            </a:r>
          </a:p>
          <a:p>
            <a:pPr algn="l">
              <a:lnSpc>
                <a:spcPts val="3449"/>
              </a:lnSpc>
            </a:pPr>
          </a:p>
          <a:p>
            <a:pPr algn="l">
              <a:lnSpc>
                <a:spcPts val="3449"/>
              </a:lnSpc>
            </a:pPr>
          </a:p>
          <a:p>
            <a:pPr algn="l">
              <a:lnSpc>
                <a:spcPts val="3449"/>
              </a:lnSpc>
            </a:pPr>
          </a:p>
          <a:p>
            <a:pPr algn="l">
              <a:lnSpc>
                <a:spcPts val="344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327956"/>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2DBA61"/>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503597" y="2758144"/>
            <a:ext cx="8640403" cy="7379267"/>
            <a:chOff x="0" y="0"/>
            <a:chExt cx="1668602" cy="1425056"/>
          </a:xfrm>
        </p:grpSpPr>
        <p:sp>
          <p:nvSpPr>
            <p:cNvPr name="Freeform 9" id="9"/>
            <p:cNvSpPr/>
            <p:nvPr/>
          </p:nvSpPr>
          <p:spPr>
            <a:xfrm flipH="false" flipV="false" rot="0">
              <a:off x="0" y="0"/>
              <a:ext cx="1668602" cy="1425056"/>
            </a:xfrm>
            <a:custGeom>
              <a:avLst/>
              <a:gdLst/>
              <a:ahLst/>
              <a:cxnLst/>
              <a:rect r="r" b="b" t="t" l="l"/>
              <a:pathLst>
                <a:path h="1425056" w="1668602">
                  <a:moveTo>
                    <a:pt x="0" y="0"/>
                  </a:moveTo>
                  <a:lnTo>
                    <a:pt x="1668602" y="0"/>
                  </a:lnTo>
                  <a:lnTo>
                    <a:pt x="1668602" y="1425056"/>
                  </a:lnTo>
                  <a:lnTo>
                    <a:pt x="0" y="1425056"/>
                  </a:ln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19050"/>
              <a:ext cx="1668602" cy="1444106"/>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3690980" y="659828"/>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GUESSTIMATE</a:t>
            </a:r>
          </a:p>
        </p:txBody>
      </p:sp>
      <p:sp>
        <p:nvSpPr>
          <p:cNvPr name="TextBox 12" id="12"/>
          <p:cNvSpPr txBox="true"/>
          <p:nvPr/>
        </p:nvSpPr>
        <p:spPr>
          <a:xfrm rot="0">
            <a:off x="797694" y="3257550"/>
            <a:ext cx="7724119" cy="8646796"/>
          </a:xfrm>
          <a:prstGeom prst="rect">
            <a:avLst/>
          </a:prstGeom>
        </p:spPr>
        <p:txBody>
          <a:bodyPr anchor="t" rtlCol="false" tIns="0" lIns="0" bIns="0" rIns="0">
            <a:spAutoFit/>
          </a:bodyPr>
          <a:lstStyle/>
          <a:p>
            <a:pPr algn="l">
              <a:lnSpc>
                <a:spcPts val="4139"/>
              </a:lnSpc>
            </a:pPr>
            <a:r>
              <a:rPr lang="en-US" sz="2999" spc="293" b="true">
                <a:solidFill>
                  <a:srgbClr val="000000"/>
                </a:solidFill>
                <a:latin typeface="DM Sans Bold"/>
                <a:ea typeface="DM Sans Bold"/>
                <a:cs typeface="DM Sans Bold"/>
                <a:sym typeface="DM Sans Bold"/>
              </a:rPr>
              <a:t>Market Share Loss Senarios</a:t>
            </a:r>
          </a:p>
          <a:p>
            <a:pPr algn="l">
              <a:lnSpc>
                <a:spcPts val="4139"/>
              </a:lnSpc>
            </a:pPr>
          </a:p>
          <a:p>
            <a:pPr algn="l">
              <a:lnSpc>
                <a:spcPts val="3725"/>
              </a:lnSpc>
            </a:pPr>
            <a:r>
              <a:rPr lang="en-US" sz="2699" spc="264" b="true">
                <a:solidFill>
                  <a:srgbClr val="000000"/>
                </a:solidFill>
                <a:latin typeface="DM Sans Bold"/>
                <a:ea typeface="DM Sans Bold"/>
                <a:cs typeface="DM Sans Bold"/>
                <a:sym typeface="DM Sans Bold"/>
              </a:rPr>
              <a:t>1) Impact on Revenue:</a:t>
            </a:r>
          </a:p>
          <a:p>
            <a:pPr algn="l">
              <a:lnSpc>
                <a:spcPts val="3587"/>
              </a:lnSpc>
            </a:pPr>
            <a:r>
              <a:rPr lang="en-US" sz="2599" spc="254">
                <a:solidFill>
                  <a:srgbClr val="000000"/>
                </a:solidFill>
                <a:latin typeface="DM Sans"/>
                <a:ea typeface="DM Sans"/>
                <a:cs typeface="DM Sans"/>
                <a:sym typeface="DM Sans"/>
              </a:rPr>
              <a:t>If for Bharatmart’s market share dip is by</a:t>
            </a:r>
          </a:p>
          <a:p>
            <a:pPr algn="l" marL="561337" indent="-280669" lvl="1">
              <a:lnSpc>
                <a:spcPts val="3587"/>
              </a:lnSpc>
              <a:buFont typeface="Arial"/>
              <a:buChar char="•"/>
            </a:pPr>
            <a:r>
              <a:rPr lang="en-US" sz="2599" spc="254">
                <a:solidFill>
                  <a:srgbClr val="000000"/>
                </a:solidFill>
                <a:latin typeface="DM Sans"/>
                <a:ea typeface="DM Sans"/>
                <a:cs typeface="DM Sans"/>
                <a:sym typeface="DM Sans"/>
              </a:rPr>
              <a:t>Scenario 1: 5% market share loss (estimated at ₹50 billion revenue loss based on assumed total revenue of ₹1000 billion).</a:t>
            </a:r>
          </a:p>
          <a:p>
            <a:pPr algn="l" marL="561337" indent="-280669" lvl="1">
              <a:lnSpc>
                <a:spcPts val="3587"/>
              </a:lnSpc>
              <a:buFont typeface="Arial"/>
              <a:buChar char="•"/>
            </a:pPr>
            <a:r>
              <a:rPr lang="en-US" sz="2599" spc="254">
                <a:solidFill>
                  <a:srgbClr val="000000"/>
                </a:solidFill>
                <a:latin typeface="DM Sans"/>
                <a:ea typeface="DM Sans"/>
                <a:cs typeface="DM Sans"/>
                <a:sym typeface="DM Sans"/>
              </a:rPr>
              <a:t>Scenario 2: 10% market share loss (estimated at ₹100 billion revenue loss).</a:t>
            </a:r>
          </a:p>
          <a:p>
            <a:pPr algn="l" marL="561337" indent="-280669" lvl="1">
              <a:lnSpc>
                <a:spcPts val="3587"/>
              </a:lnSpc>
              <a:buFont typeface="Arial"/>
              <a:buChar char="•"/>
            </a:pPr>
            <a:r>
              <a:rPr lang="en-US" sz="2599" spc="254">
                <a:solidFill>
                  <a:srgbClr val="000000"/>
                </a:solidFill>
                <a:latin typeface="DM Sans"/>
                <a:ea typeface="DM Sans"/>
                <a:cs typeface="DM Sans"/>
                <a:sym typeface="DM Sans"/>
              </a:rPr>
              <a:t>Scenario 3: 15% market share loss (estimated at ₹150 billion revenue loss).</a:t>
            </a:r>
          </a:p>
          <a:p>
            <a:pPr algn="l">
              <a:lnSpc>
                <a:spcPts val="3173"/>
              </a:lnSpc>
            </a:pPr>
          </a:p>
          <a:p>
            <a:pPr algn="l">
              <a:lnSpc>
                <a:spcPts val="3587"/>
              </a:lnSpc>
            </a:pPr>
          </a:p>
          <a:p>
            <a:pPr algn="l">
              <a:lnSpc>
                <a:spcPts val="3587"/>
              </a:lnSpc>
            </a:pPr>
          </a:p>
          <a:p>
            <a:pPr algn="l">
              <a:lnSpc>
                <a:spcPts val="3173"/>
              </a:lnSpc>
            </a:pPr>
          </a:p>
          <a:p>
            <a:pPr algn="l">
              <a:lnSpc>
                <a:spcPts val="4139"/>
              </a:lnSpc>
            </a:pPr>
          </a:p>
        </p:txBody>
      </p:sp>
      <p:grpSp>
        <p:nvGrpSpPr>
          <p:cNvPr name="Group 13" id="13"/>
          <p:cNvGrpSpPr/>
          <p:nvPr/>
        </p:nvGrpSpPr>
        <p:grpSpPr>
          <a:xfrm rot="0">
            <a:off x="9437599" y="2758144"/>
            <a:ext cx="8640403" cy="7379267"/>
            <a:chOff x="0" y="0"/>
            <a:chExt cx="1668602" cy="1425056"/>
          </a:xfrm>
        </p:grpSpPr>
        <p:sp>
          <p:nvSpPr>
            <p:cNvPr name="Freeform 14" id="14"/>
            <p:cNvSpPr/>
            <p:nvPr/>
          </p:nvSpPr>
          <p:spPr>
            <a:xfrm flipH="false" flipV="false" rot="0">
              <a:off x="0" y="0"/>
              <a:ext cx="1668602" cy="1425056"/>
            </a:xfrm>
            <a:custGeom>
              <a:avLst/>
              <a:gdLst/>
              <a:ahLst/>
              <a:cxnLst/>
              <a:rect r="r" b="b" t="t" l="l"/>
              <a:pathLst>
                <a:path h="1425056" w="1668602">
                  <a:moveTo>
                    <a:pt x="0" y="0"/>
                  </a:moveTo>
                  <a:lnTo>
                    <a:pt x="1668602" y="0"/>
                  </a:lnTo>
                  <a:lnTo>
                    <a:pt x="1668602" y="1425056"/>
                  </a:lnTo>
                  <a:lnTo>
                    <a:pt x="0" y="1425056"/>
                  </a:lnTo>
                  <a:close/>
                </a:path>
              </a:pathLst>
            </a:custGeom>
            <a:solidFill>
              <a:srgbClr val="000000">
                <a:alpha val="0"/>
              </a:srgbClr>
            </a:solidFill>
            <a:ln w="38100" cap="sq">
              <a:solidFill>
                <a:srgbClr val="000000"/>
              </a:solidFill>
              <a:prstDash val="solid"/>
              <a:miter/>
            </a:ln>
          </p:spPr>
        </p:sp>
        <p:sp>
          <p:nvSpPr>
            <p:cNvPr name="TextBox 15" id="15"/>
            <p:cNvSpPr txBox="true"/>
            <p:nvPr/>
          </p:nvSpPr>
          <p:spPr>
            <a:xfrm>
              <a:off x="0" y="-19050"/>
              <a:ext cx="1668602" cy="1444106"/>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9895741" y="2887933"/>
            <a:ext cx="8182261" cy="6884289"/>
          </a:xfrm>
          <a:prstGeom prst="rect">
            <a:avLst/>
          </a:prstGeom>
        </p:spPr>
        <p:txBody>
          <a:bodyPr anchor="t" rtlCol="false" tIns="0" lIns="0" bIns="0" rIns="0">
            <a:spAutoFit/>
          </a:bodyPr>
          <a:lstStyle/>
          <a:p>
            <a:pPr algn="l">
              <a:lnSpc>
                <a:spcPts val="3725"/>
              </a:lnSpc>
            </a:pPr>
            <a:r>
              <a:rPr lang="en-US" sz="2699" spc="264" b="true">
                <a:solidFill>
                  <a:srgbClr val="000000"/>
                </a:solidFill>
                <a:latin typeface="DM Sans Bold"/>
                <a:ea typeface="DM Sans Bold"/>
                <a:cs typeface="DM Sans Bold"/>
                <a:sym typeface="DM Sans Bold"/>
              </a:rPr>
              <a:t>2)Impact on Profit</a:t>
            </a:r>
          </a:p>
          <a:p>
            <a:pPr algn="l">
              <a:lnSpc>
                <a:spcPts val="3449"/>
              </a:lnSpc>
            </a:pPr>
          </a:p>
          <a:p>
            <a:pPr algn="l">
              <a:lnSpc>
                <a:spcPts val="3449"/>
              </a:lnSpc>
            </a:pPr>
            <a:r>
              <a:rPr lang="en-US" sz="2499" spc="244">
                <a:solidFill>
                  <a:srgbClr val="000000"/>
                </a:solidFill>
                <a:latin typeface="DM Sans"/>
                <a:ea typeface="DM Sans"/>
                <a:cs typeface="DM Sans"/>
                <a:sym typeface="DM Sans"/>
              </a:rPr>
              <a:t>For calculation of Profitability dip , the net profit percentage is common for all scenarios i.e 8.781% of revenue. </a:t>
            </a:r>
          </a:p>
          <a:p>
            <a:pPr algn="l" marL="539748" indent="-269874" lvl="1">
              <a:lnSpc>
                <a:spcPts val="3449"/>
              </a:lnSpc>
              <a:buFont typeface="Arial"/>
              <a:buChar char="•"/>
            </a:pPr>
            <a:r>
              <a:rPr lang="en-US" sz="2499" spc="244">
                <a:solidFill>
                  <a:srgbClr val="000000"/>
                </a:solidFill>
                <a:latin typeface="DM Sans"/>
                <a:ea typeface="DM Sans"/>
                <a:cs typeface="DM Sans"/>
                <a:sym typeface="DM Sans"/>
              </a:rPr>
              <a:t>Scenario 1: For 5% market share dip</a:t>
            </a:r>
          </a:p>
          <a:p>
            <a:pPr algn="l">
              <a:lnSpc>
                <a:spcPts val="3449"/>
              </a:lnSpc>
            </a:pPr>
            <a:r>
              <a:rPr lang="en-US" sz="2499" spc="244">
                <a:solidFill>
                  <a:srgbClr val="000000"/>
                </a:solidFill>
                <a:latin typeface="DM Sans"/>
                <a:ea typeface="DM Sans"/>
                <a:cs typeface="DM Sans"/>
                <a:sym typeface="DM Sans"/>
              </a:rPr>
              <a:t>8.781% of 50 billion = ₹ 4.39 billion dip in     net profit</a:t>
            </a:r>
          </a:p>
          <a:p>
            <a:pPr algn="l" marL="539748" indent="-269874" lvl="1">
              <a:lnSpc>
                <a:spcPts val="3449"/>
              </a:lnSpc>
              <a:buFont typeface="Arial"/>
              <a:buChar char="•"/>
            </a:pPr>
            <a:r>
              <a:rPr lang="en-US" sz="2499" spc="244">
                <a:solidFill>
                  <a:srgbClr val="000000"/>
                </a:solidFill>
                <a:latin typeface="DM Sans"/>
                <a:ea typeface="DM Sans"/>
                <a:cs typeface="DM Sans"/>
                <a:sym typeface="DM Sans"/>
              </a:rPr>
              <a:t>Scenario 2: For 10% market share dip</a:t>
            </a:r>
          </a:p>
          <a:p>
            <a:pPr algn="l">
              <a:lnSpc>
                <a:spcPts val="3449"/>
              </a:lnSpc>
            </a:pPr>
            <a:r>
              <a:rPr lang="en-US" sz="2499" spc="244">
                <a:solidFill>
                  <a:srgbClr val="000000"/>
                </a:solidFill>
                <a:latin typeface="DM Sans"/>
                <a:ea typeface="DM Sans"/>
                <a:cs typeface="DM Sans"/>
                <a:sym typeface="DM Sans"/>
              </a:rPr>
              <a:t>8.781% of 100 billion revenue ₹8.78 billion dip in net profit.</a:t>
            </a:r>
          </a:p>
          <a:p>
            <a:pPr algn="l" marL="539748" indent="-269874" lvl="1">
              <a:lnSpc>
                <a:spcPts val="3449"/>
              </a:lnSpc>
              <a:buFont typeface="Arial"/>
              <a:buChar char="•"/>
            </a:pPr>
            <a:r>
              <a:rPr lang="en-US" sz="2499" spc="244">
                <a:solidFill>
                  <a:srgbClr val="000000"/>
                </a:solidFill>
                <a:latin typeface="DM Sans"/>
                <a:ea typeface="DM Sans"/>
                <a:cs typeface="DM Sans"/>
                <a:sym typeface="DM Sans"/>
              </a:rPr>
              <a:t>Scenario 3: For 15% market share dip</a:t>
            </a:r>
          </a:p>
          <a:p>
            <a:pPr algn="l">
              <a:lnSpc>
                <a:spcPts val="3449"/>
              </a:lnSpc>
            </a:pPr>
            <a:r>
              <a:rPr lang="en-US" sz="2499" spc="244">
                <a:solidFill>
                  <a:srgbClr val="000000"/>
                </a:solidFill>
                <a:latin typeface="DM Sans"/>
                <a:ea typeface="DM Sans"/>
                <a:cs typeface="DM Sans"/>
                <a:sym typeface="DM Sans"/>
              </a:rPr>
              <a:t>8.781% of 150 billion revenue : ₹13.17 billion dip in net profit.</a:t>
            </a:r>
          </a:p>
          <a:p>
            <a:pPr algn="l">
              <a:lnSpc>
                <a:spcPts val="3449"/>
              </a:lnSpc>
            </a:pPr>
          </a:p>
          <a:p>
            <a:pPr algn="l">
              <a:lnSpc>
                <a:spcPts val="344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21002" y="3511558"/>
            <a:ext cx="9536502" cy="5976102"/>
          </a:xfrm>
          <a:custGeom>
            <a:avLst/>
            <a:gdLst/>
            <a:ahLst/>
            <a:cxnLst/>
            <a:rect r="r" b="b" t="t" l="l"/>
            <a:pathLst>
              <a:path h="5976102" w="9536502">
                <a:moveTo>
                  <a:pt x="0" y="0"/>
                </a:moveTo>
                <a:lnTo>
                  <a:pt x="9536502" y="0"/>
                </a:lnTo>
                <a:lnTo>
                  <a:pt x="9536502" y="5976102"/>
                </a:lnTo>
                <a:lnTo>
                  <a:pt x="0" y="5976102"/>
                </a:lnTo>
                <a:lnTo>
                  <a:pt x="0" y="0"/>
                </a:lnTo>
                <a:close/>
              </a:path>
            </a:pathLst>
          </a:custGeom>
          <a:blipFill>
            <a:blip r:embed="rId2"/>
            <a:stretch>
              <a:fillRect l="0" t="-9957" r="0" b="-9957"/>
            </a:stretch>
          </a:blipFill>
        </p:spPr>
      </p:sp>
      <p:grpSp>
        <p:nvGrpSpPr>
          <p:cNvPr name="Group 3" id="3"/>
          <p:cNvGrpSpPr/>
          <p:nvPr/>
        </p:nvGrpSpPr>
        <p:grpSpPr>
          <a:xfrm rot="0">
            <a:off x="9105555" y="3510346"/>
            <a:ext cx="380297" cy="362766"/>
            <a:chOff x="0" y="0"/>
            <a:chExt cx="587326" cy="560252"/>
          </a:xfrm>
        </p:grpSpPr>
        <p:sp>
          <p:nvSpPr>
            <p:cNvPr name="Freeform 4" id="4"/>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5" id="5"/>
          <p:cNvGrpSpPr/>
          <p:nvPr/>
        </p:nvGrpSpPr>
        <p:grpSpPr>
          <a:xfrm rot="0">
            <a:off x="8435419" y="1355253"/>
            <a:ext cx="1720101" cy="2064402"/>
            <a:chOff x="0" y="0"/>
            <a:chExt cx="2656504" cy="3188238"/>
          </a:xfrm>
        </p:grpSpPr>
        <p:sp>
          <p:nvSpPr>
            <p:cNvPr name="Freeform 6" id="6"/>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7" id="7"/>
          <p:cNvSpPr/>
          <p:nvPr/>
        </p:nvSpPr>
        <p:spPr>
          <a:xfrm flipH="false" flipV="false" rot="0">
            <a:off x="8836955" y="1578097"/>
            <a:ext cx="917029" cy="1101235"/>
          </a:xfrm>
          <a:custGeom>
            <a:avLst/>
            <a:gdLst/>
            <a:ahLst/>
            <a:cxnLst/>
            <a:rect r="r" b="b" t="t" l="l"/>
            <a:pathLst>
              <a:path h="1101235" w="917029">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1474751" y="3510346"/>
            <a:ext cx="380297" cy="362766"/>
            <a:chOff x="0" y="0"/>
            <a:chExt cx="587326" cy="560252"/>
          </a:xfrm>
        </p:grpSpPr>
        <p:sp>
          <p:nvSpPr>
            <p:cNvPr name="Freeform 9" id="9"/>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0" id="10"/>
          <p:cNvGrpSpPr/>
          <p:nvPr/>
        </p:nvGrpSpPr>
        <p:grpSpPr>
          <a:xfrm rot="0">
            <a:off x="10804615" y="1355253"/>
            <a:ext cx="1720101" cy="2064402"/>
            <a:chOff x="0" y="0"/>
            <a:chExt cx="2656504" cy="3188238"/>
          </a:xfrm>
        </p:grpSpPr>
        <p:sp>
          <p:nvSpPr>
            <p:cNvPr name="Freeform 11" id="11"/>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2" id="12"/>
          <p:cNvGrpSpPr/>
          <p:nvPr/>
        </p:nvGrpSpPr>
        <p:grpSpPr>
          <a:xfrm rot="0">
            <a:off x="13842043" y="3510346"/>
            <a:ext cx="380297" cy="362766"/>
            <a:chOff x="0" y="0"/>
            <a:chExt cx="587326" cy="560252"/>
          </a:xfrm>
        </p:grpSpPr>
        <p:sp>
          <p:nvSpPr>
            <p:cNvPr name="Freeform 13" id="13"/>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4" id="14"/>
          <p:cNvGrpSpPr/>
          <p:nvPr/>
        </p:nvGrpSpPr>
        <p:grpSpPr>
          <a:xfrm rot="0">
            <a:off x="13171907" y="1355253"/>
            <a:ext cx="1720101" cy="2064402"/>
            <a:chOff x="0" y="0"/>
            <a:chExt cx="2656504" cy="3188238"/>
          </a:xfrm>
        </p:grpSpPr>
        <p:sp>
          <p:nvSpPr>
            <p:cNvPr name="Freeform 15" id="15"/>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6" id="16"/>
          <p:cNvGrpSpPr/>
          <p:nvPr/>
        </p:nvGrpSpPr>
        <p:grpSpPr>
          <a:xfrm rot="0">
            <a:off x="16209335" y="3510346"/>
            <a:ext cx="380297" cy="362766"/>
            <a:chOff x="0" y="0"/>
            <a:chExt cx="587326" cy="560252"/>
          </a:xfrm>
        </p:grpSpPr>
        <p:sp>
          <p:nvSpPr>
            <p:cNvPr name="Freeform 17" id="17"/>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8" id="18"/>
          <p:cNvGrpSpPr/>
          <p:nvPr/>
        </p:nvGrpSpPr>
        <p:grpSpPr>
          <a:xfrm rot="0">
            <a:off x="15539199" y="1355253"/>
            <a:ext cx="1720101" cy="2064402"/>
            <a:chOff x="0" y="0"/>
            <a:chExt cx="2656504" cy="3188238"/>
          </a:xfrm>
        </p:grpSpPr>
        <p:sp>
          <p:nvSpPr>
            <p:cNvPr name="Freeform 19" id="19"/>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0" id="20"/>
          <p:cNvSpPr/>
          <p:nvPr/>
        </p:nvSpPr>
        <p:spPr>
          <a:xfrm flipH="false" flipV="false" rot="0">
            <a:off x="11119111" y="1694324"/>
            <a:ext cx="974600" cy="988985"/>
          </a:xfrm>
          <a:custGeom>
            <a:avLst/>
            <a:gdLst/>
            <a:ahLst/>
            <a:cxnLst/>
            <a:rect r="r" b="b" t="t" l="l"/>
            <a:pathLst>
              <a:path h="988985" w="974600">
                <a:moveTo>
                  <a:pt x="0" y="0"/>
                </a:moveTo>
                <a:lnTo>
                  <a:pt x="974599" y="0"/>
                </a:lnTo>
                <a:lnTo>
                  <a:pt x="974599"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3576323" y="1785294"/>
            <a:ext cx="911270" cy="898015"/>
          </a:xfrm>
          <a:custGeom>
            <a:avLst/>
            <a:gdLst/>
            <a:ahLst/>
            <a:cxnLst/>
            <a:rect r="r" b="b" t="t" l="l"/>
            <a:pathLst>
              <a:path h="898015" w="911270">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5945575" y="1694324"/>
            <a:ext cx="879297" cy="988985"/>
          </a:xfrm>
          <a:custGeom>
            <a:avLst/>
            <a:gdLst/>
            <a:ahLst/>
            <a:cxnLst/>
            <a:rect r="r" b="b" t="t" l="l"/>
            <a:pathLst>
              <a:path h="988985" w="879297">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1562275" y="1606672"/>
            <a:ext cx="5165747" cy="1611218"/>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ea typeface="Codec Pro ExtraBold"/>
                <a:cs typeface="Codec Pro ExtraBold"/>
                <a:sym typeface="Codec Pro ExtraBold"/>
              </a:rPr>
              <a:t>Strengths of BharatMart</a:t>
            </a:r>
          </a:p>
        </p:txBody>
      </p:sp>
      <p:sp>
        <p:nvSpPr>
          <p:cNvPr name="Freeform 24" id="24"/>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5" id="25"/>
          <p:cNvSpPr txBox="true"/>
          <p:nvPr/>
        </p:nvSpPr>
        <p:spPr>
          <a:xfrm rot="0">
            <a:off x="1903977" y="3874890"/>
            <a:ext cx="4482343" cy="764609"/>
          </a:xfrm>
          <a:prstGeom prst="rect">
            <a:avLst/>
          </a:prstGeom>
        </p:spPr>
        <p:txBody>
          <a:bodyPr anchor="t" rtlCol="false" tIns="0" lIns="0" bIns="0" rIns="0">
            <a:spAutoFit/>
          </a:bodyPr>
          <a:lstStyle/>
          <a:p>
            <a:pPr algn="l" marL="0" indent="0" lvl="0">
              <a:lnSpc>
                <a:spcPts val="2055"/>
              </a:lnSpc>
              <a:spcBef>
                <a:spcPct val="0"/>
              </a:spcBef>
            </a:pPr>
            <a:r>
              <a:rPr lang="en-US" sz="1489" spc="145">
                <a:solidFill>
                  <a:srgbClr val="231F20"/>
                </a:solidFill>
                <a:latin typeface="Open Sauce"/>
                <a:ea typeface="Open Sauce"/>
                <a:cs typeface="Open Sauce"/>
                <a:sym typeface="Open Sauce"/>
              </a:rPr>
              <a:t>BharatMart holds the top position among Indian discount retailers, with a network of 500 stores.</a:t>
            </a:r>
          </a:p>
        </p:txBody>
      </p:sp>
      <p:sp>
        <p:nvSpPr>
          <p:cNvPr name="TextBox 26" id="26"/>
          <p:cNvSpPr txBox="true"/>
          <p:nvPr/>
        </p:nvSpPr>
        <p:spPr>
          <a:xfrm rot="0">
            <a:off x="1903977" y="3481771"/>
            <a:ext cx="4015454" cy="376507"/>
          </a:xfrm>
          <a:prstGeom prst="rect">
            <a:avLst/>
          </a:prstGeom>
        </p:spPr>
        <p:txBody>
          <a:bodyPr anchor="t" rtlCol="false" tIns="0" lIns="0" bIns="0" rIns="0">
            <a:spAutoFit/>
          </a:bodyPr>
          <a:lstStyle/>
          <a:p>
            <a:pPr algn="l" marL="0" indent="0" lvl="0">
              <a:lnSpc>
                <a:spcPts val="3199"/>
              </a:lnSpc>
              <a:spcBef>
                <a:spcPct val="0"/>
              </a:spcBef>
            </a:pPr>
            <a:r>
              <a:rPr lang="en-US" b="true" sz="2318" spc="227">
                <a:solidFill>
                  <a:srgbClr val="397D5A"/>
                </a:solidFill>
                <a:latin typeface="Open Sauce Bold"/>
                <a:ea typeface="Open Sauce Bold"/>
                <a:cs typeface="Open Sauce Bold"/>
                <a:sym typeface="Open Sauce Bold"/>
              </a:rPr>
              <a:t>01 Market Leadership: </a:t>
            </a:r>
          </a:p>
        </p:txBody>
      </p:sp>
      <p:sp>
        <p:nvSpPr>
          <p:cNvPr name="TextBox 27" id="27"/>
          <p:cNvSpPr txBox="true"/>
          <p:nvPr/>
        </p:nvSpPr>
        <p:spPr>
          <a:xfrm rot="0">
            <a:off x="1903977" y="5406000"/>
            <a:ext cx="4482343" cy="1021302"/>
          </a:xfrm>
          <a:prstGeom prst="rect">
            <a:avLst/>
          </a:prstGeom>
        </p:spPr>
        <p:txBody>
          <a:bodyPr anchor="t" rtlCol="false" tIns="0" lIns="0" bIns="0" rIns="0">
            <a:spAutoFit/>
          </a:bodyPr>
          <a:lstStyle/>
          <a:p>
            <a:pPr algn="l" marL="0" indent="0" lvl="0">
              <a:lnSpc>
                <a:spcPts val="2055"/>
              </a:lnSpc>
              <a:spcBef>
                <a:spcPct val="0"/>
              </a:spcBef>
            </a:pPr>
            <a:r>
              <a:rPr lang="en-US" sz="1489" spc="145">
                <a:solidFill>
                  <a:srgbClr val="231F20"/>
                </a:solidFill>
                <a:latin typeface="Open Sauce"/>
                <a:ea typeface="Open Sauce"/>
                <a:cs typeface="Open Sauce"/>
                <a:sym typeface="Open Sauce"/>
              </a:rPr>
              <a:t>The case study mentions that BharatMart is not only the market leader in terms of the number of stores but also in profitability.</a:t>
            </a:r>
          </a:p>
        </p:txBody>
      </p:sp>
      <p:sp>
        <p:nvSpPr>
          <p:cNvPr name="TextBox 28" id="28"/>
          <p:cNvSpPr txBox="true"/>
          <p:nvPr/>
        </p:nvSpPr>
        <p:spPr>
          <a:xfrm rot="0">
            <a:off x="1903977" y="5012882"/>
            <a:ext cx="3465904" cy="376507"/>
          </a:xfrm>
          <a:prstGeom prst="rect">
            <a:avLst/>
          </a:prstGeom>
        </p:spPr>
        <p:txBody>
          <a:bodyPr anchor="t" rtlCol="false" tIns="0" lIns="0" bIns="0" rIns="0">
            <a:spAutoFit/>
          </a:bodyPr>
          <a:lstStyle/>
          <a:p>
            <a:pPr algn="l" marL="0" indent="0" lvl="0">
              <a:lnSpc>
                <a:spcPts val="3199"/>
              </a:lnSpc>
              <a:spcBef>
                <a:spcPct val="0"/>
              </a:spcBef>
            </a:pPr>
            <a:r>
              <a:rPr lang="en-US" b="true" sz="2318" spc="227">
                <a:solidFill>
                  <a:srgbClr val="397D5A"/>
                </a:solidFill>
                <a:latin typeface="Open Sauce Bold"/>
                <a:ea typeface="Open Sauce Bold"/>
                <a:cs typeface="Open Sauce Bold"/>
                <a:sym typeface="Open Sauce Bold"/>
              </a:rPr>
              <a:t>02 Profitability:</a:t>
            </a:r>
          </a:p>
        </p:txBody>
      </p:sp>
      <p:sp>
        <p:nvSpPr>
          <p:cNvPr name="TextBox 29" id="29"/>
          <p:cNvSpPr txBox="true"/>
          <p:nvPr/>
        </p:nvSpPr>
        <p:spPr>
          <a:xfrm rot="0">
            <a:off x="1903977" y="6936179"/>
            <a:ext cx="4619731" cy="1021302"/>
          </a:xfrm>
          <a:prstGeom prst="rect">
            <a:avLst/>
          </a:prstGeom>
        </p:spPr>
        <p:txBody>
          <a:bodyPr anchor="t" rtlCol="false" tIns="0" lIns="0" bIns="0" rIns="0">
            <a:spAutoFit/>
          </a:bodyPr>
          <a:lstStyle/>
          <a:p>
            <a:pPr algn="l" marL="0" indent="0" lvl="0">
              <a:lnSpc>
                <a:spcPts val="2055"/>
              </a:lnSpc>
              <a:spcBef>
                <a:spcPct val="0"/>
              </a:spcBef>
            </a:pPr>
            <a:r>
              <a:rPr lang="en-US" sz="1489" spc="145">
                <a:solidFill>
                  <a:srgbClr val="231F20"/>
                </a:solidFill>
                <a:latin typeface="Open Sauce"/>
                <a:ea typeface="Open Sauce"/>
                <a:cs typeface="Open Sauce"/>
                <a:sym typeface="Open Sauce"/>
              </a:rPr>
              <a:t>With 500 stores across India, BharatMart has a wide and well-established retail network, providing extensive coverage and accessibility to customers.</a:t>
            </a:r>
          </a:p>
        </p:txBody>
      </p:sp>
      <p:sp>
        <p:nvSpPr>
          <p:cNvPr name="TextBox 30" id="30"/>
          <p:cNvSpPr txBox="true"/>
          <p:nvPr/>
        </p:nvSpPr>
        <p:spPr>
          <a:xfrm rot="0">
            <a:off x="1903977" y="6543060"/>
            <a:ext cx="4015454" cy="376507"/>
          </a:xfrm>
          <a:prstGeom prst="rect">
            <a:avLst/>
          </a:prstGeom>
        </p:spPr>
        <p:txBody>
          <a:bodyPr anchor="t" rtlCol="false" tIns="0" lIns="0" bIns="0" rIns="0">
            <a:spAutoFit/>
          </a:bodyPr>
          <a:lstStyle/>
          <a:p>
            <a:pPr algn="l" marL="0" indent="0" lvl="0">
              <a:lnSpc>
                <a:spcPts val="3199"/>
              </a:lnSpc>
              <a:spcBef>
                <a:spcPct val="0"/>
              </a:spcBef>
            </a:pPr>
            <a:r>
              <a:rPr lang="en-US" b="true" sz="2318" spc="227">
                <a:solidFill>
                  <a:srgbClr val="397D5A"/>
                </a:solidFill>
                <a:latin typeface="Open Sauce Bold"/>
                <a:ea typeface="Open Sauce Bold"/>
                <a:cs typeface="Open Sauce Bold"/>
                <a:sym typeface="Open Sauce Bold"/>
              </a:rPr>
              <a:t>03 Extensive Network: </a:t>
            </a:r>
          </a:p>
        </p:txBody>
      </p:sp>
      <p:sp>
        <p:nvSpPr>
          <p:cNvPr name="TextBox 31" id="31"/>
          <p:cNvSpPr txBox="true"/>
          <p:nvPr/>
        </p:nvSpPr>
        <p:spPr>
          <a:xfrm rot="0">
            <a:off x="1903977" y="8466358"/>
            <a:ext cx="4482343" cy="1277995"/>
          </a:xfrm>
          <a:prstGeom prst="rect">
            <a:avLst/>
          </a:prstGeom>
        </p:spPr>
        <p:txBody>
          <a:bodyPr anchor="t" rtlCol="false" tIns="0" lIns="0" bIns="0" rIns="0">
            <a:spAutoFit/>
          </a:bodyPr>
          <a:lstStyle/>
          <a:p>
            <a:pPr algn="l" marL="0" indent="0" lvl="0">
              <a:lnSpc>
                <a:spcPts val="2055"/>
              </a:lnSpc>
              <a:spcBef>
                <a:spcPct val="0"/>
              </a:spcBef>
            </a:pPr>
            <a:r>
              <a:rPr lang="en-US" sz="1489" spc="145">
                <a:solidFill>
                  <a:srgbClr val="231F20"/>
                </a:solidFill>
                <a:latin typeface="Open Sauce"/>
                <a:ea typeface="Open Sauce"/>
                <a:cs typeface="Open Sauce"/>
                <a:sym typeface="Open Sauce"/>
              </a:rPr>
              <a:t>Being an Indian retailer, BharatMart likely has a deep understanding of local consumer preferences,and market dynamics, which can be a significant advantage in the retail sector.</a:t>
            </a:r>
          </a:p>
        </p:txBody>
      </p:sp>
      <p:sp>
        <p:nvSpPr>
          <p:cNvPr name="TextBox 32" id="32"/>
          <p:cNvSpPr txBox="true"/>
          <p:nvPr/>
        </p:nvSpPr>
        <p:spPr>
          <a:xfrm rot="0">
            <a:off x="1903977" y="8073239"/>
            <a:ext cx="4329483" cy="376507"/>
          </a:xfrm>
          <a:prstGeom prst="rect">
            <a:avLst/>
          </a:prstGeom>
        </p:spPr>
        <p:txBody>
          <a:bodyPr anchor="t" rtlCol="false" tIns="0" lIns="0" bIns="0" rIns="0">
            <a:spAutoFit/>
          </a:bodyPr>
          <a:lstStyle/>
          <a:p>
            <a:pPr algn="l" marL="0" indent="0" lvl="0">
              <a:lnSpc>
                <a:spcPts val="3199"/>
              </a:lnSpc>
              <a:spcBef>
                <a:spcPct val="0"/>
              </a:spcBef>
            </a:pPr>
            <a:r>
              <a:rPr lang="en-US" b="true" sz="2318" spc="227">
                <a:solidFill>
                  <a:srgbClr val="397D5A"/>
                </a:solidFill>
                <a:latin typeface="Open Sauce Bold"/>
                <a:ea typeface="Open Sauce Bold"/>
                <a:cs typeface="Open Sauce Bold"/>
                <a:sym typeface="Open Sauce Bold"/>
              </a:rPr>
              <a:t>04 Local Understanding: </a:t>
            </a:r>
          </a:p>
        </p:txBody>
      </p:sp>
      <p:grpSp>
        <p:nvGrpSpPr>
          <p:cNvPr name="Group 33" id="33"/>
          <p:cNvGrpSpPr/>
          <p:nvPr/>
        </p:nvGrpSpPr>
        <p:grpSpPr>
          <a:xfrm rot="-5400000">
            <a:off x="-2876583" y="5328511"/>
            <a:ext cx="7831764" cy="145763"/>
            <a:chOff x="0" y="0"/>
            <a:chExt cx="2040071" cy="37969"/>
          </a:xfrm>
        </p:grpSpPr>
        <p:sp>
          <p:nvSpPr>
            <p:cNvPr name="Freeform 34" id="34"/>
            <p:cNvSpPr/>
            <p:nvPr/>
          </p:nvSpPr>
          <p:spPr>
            <a:xfrm flipH="false" flipV="false" rot="0">
              <a:off x="0" y="0"/>
              <a:ext cx="2040071" cy="37969"/>
            </a:xfrm>
            <a:custGeom>
              <a:avLst/>
              <a:gdLst/>
              <a:ahLst/>
              <a:cxnLst/>
              <a:rect r="r" b="b" t="t" l="l"/>
              <a:pathLst>
                <a:path h="37969" w="2040071">
                  <a:moveTo>
                    <a:pt x="18985" y="0"/>
                  </a:moveTo>
                  <a:lnTo>
                    <a:pt x="2021086" y="0"/>
                  </a:lnTo>
                  <a:cubicBezTo>
                    <a:pt x="2026121" y="0"/>
                    <a:pt x="2030950" y="2000"/>
                    <a:pt x="2034510" y="5560"/>
                  </a:cubicBezTo>
                  <a:cubicBezTo>
                    <a:pt x="2038071" y="9121"/>
                    <a:pt x="2040071" y="13950"/>
                    <a:pt x="2040071" y="18985"/>
                  </a:cubicBezTo>
                  <a:lnTo>
                    <a:pt x="2040071" y="18985"/>
                  </a:lnTo>
                  <a:cubicBezTo>
                    <a:pt x="2040071" y="24020"/>
                    <a:pt x="2038071" y="28848"/>
                    <a:pt x="2034510" y="32409"/>
                  </a:cubicBezTo>
                  <a:cubicBezTo>
                    <a:pt x="2030950" y="35969"/>
                    <a:pt x="2026121" y="37969"/>
                    <a:pt x="2021086"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2DBA61"/>
            </a:solidFill>
          </p:spPr>
        </p:sp>
        <p:sp>
          <p:nvSpPr>
            <p:cNvPr name="TextBox 35" id="35"/>
            <p:cNvSpPr txBox="true"/>
            <p:nvPr/>
          </p:nvSpPr>
          <p:spPr>
            <a:xfrm>
              <a:off x="0" y="-47625"/>
              <a:ext cx="2040071" cy="85594"/>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5400000">
            <a:off x="-1512262" y="3592251"/>
            <a:ext cx="5103122" cy="145763"/>
            <a:chOff x="0" y="0"/>
            <a:chExt cx="1329296" cy="37969"/>
          </a:xfrm>
        </p:grpSpPr>
        <p:sp>
          <p:nvSpPr>
            <p:cNvPr name="Freeform 37" id="37"/>
            <p:cNvSpPr/>
            <p:nvPr/>
          </p:nvSpPr>
          <p:spPr>
            <a:xfrm flipH="false" flipV="false" rot="0">
              <a:off x="0" y="0"/>
              <a:ext cx="1329296" cy="37969"/>
            </a:xfrm>
            <a:custGeom>
              <a:avLst/>
              <a:gdLst/>
              <a:ahLst/>
              <a:cxnLst/>
              <a:rect r="r" b="b" t="t" l="l"/>
              <a:pathLst>
                <a:path h="37969" w="1329296">
                  <a:moveTo>
                    <a:pt x="18985" y="0"/>
                  </a:moveTo>
                  <a:lnTo>
                    <a:pt x="1310311" y="0"/>
                  </a:lnTo>
                  <a:cubicBezTo>
                    <a:pt x="1315346" y="0"/>
                    <a:pt x="1320175" y="2000"/>
                    <a:pt x="1323735" y="5560"/>
                  </a:cubicBezTo>
                  <a:cubicBezTo>
                    <a:pt x="1327295" y="9121"/>
                    <a:pt x="1329296" y="13950"/>
                    <a:pt x="1329296" y="18985"/>
                  </a:cubicBezTo>
                  <a:lnTo>
                    <a:pt x="1329296" y="18985"/>
                  </a:lnTo>
                  <a:cubicBezTo>
                    <a:pt x="1329296" y="24020"/>
                    <a:pt x="1327295" y="28848"/>
                    <a:pt x="1323735" y="32409"/>
                  </a:cubicBezTo>
                  <a:cubicBezTo>
                    <a:pt x="1320175" y="35969"/>
                    <a:pt x="1315346" y="37969"/>
                    <a:pt x="1310311"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121212"/>
            </a:solidFill>
          </p:spPr>
        </p:sp>
        <p:sp>
          <p:nvSpPr>
            <p:cNvPr name="TextBox 38" id="38"/>
            <p:cNvSpPr txBox="true"/>
            <p:nvPr/>
          </p:nvSpPr>
          <p:spPr>
            <a:xfrm>
              <a:off x="0" y="-47625"/>
              <a:ext cx="1329296" cy="85594"/>
            </a:xfrm>
            <a:prstGeom prst="rect">
              <a:avLst/>
            </a:prstGeom>
          </p:spPr>
          <p:txBody>
            <a:bodyPr anchor="ctr" rtlCol="false" tIns="50800" lIns="50800" bIns="50800" rIns="50800"/>
            <a:lstStyle/>
            <a:p>
              <a:pPr algn="ctr">
                <a:lnSpc>
                  <a:spcPts val="2659"/>
                </a:lnSpc>
                <a:spcBef>
                  <a:spcPct val="0"/>
                </a:spcBef>
              </a:pPr>
            </a:p>
          </p:txBody>
        </p:sp>
      </p:grpSp>
      <p:sp>
        <p:nvSpPr>
          <p:cNvPr name="Freeform 39" id="39"/>
          <p:cNvSpPr/>
          <p:nvPr/>
        </p:nvSpPr>
        <p:spPr>
          <a:xfrm flipH="false" flipV="false" rot="0">
            <a:off x="788222" y="6028825"/>
            <a:ext cx="480957" cy="480957"/>
          </a:xfrm>
          <a:custGeom>
            <a:avLst/>
            <a:gdLst/>
            <a:ahLst/>
            <a:cxnLst/>
            <a:rect r="r" b="b" t="t" l="l"/>
            <a:pathLst>
              <a:path h="480957" w="480957">
                <a:moveTo>
                  <a:pt x="0" y="0"/>
                </a:moveTo>
                <a:lnTo>
                  <a:pt x="480956" y="0"/>
                </a:lnTo>
                <a:lnTo>
                  <a:pt x="480956" y="480956"/>
                </a:lnTo>
                <a:lnTo>
                  <a:pt x="0" y="4809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636105" y="5243640"/>
            <a:ext cx="7831764" cy="145763"/>
            <a:chOff x="0" y="0"/>
            <a:chExt cx="2040071" cy="37969"/>
          </a:xfrm>
        </p:grpSpPr>
        <p:sp>
          <p:nvSpPr>
            <p:cNvPr name="Freeform 3" id="3"/>
            <p:cNvSpPr/>
            <p:nvPr/>
          </p:nvSpPr>
          <p:spPr>
            <a:xfrm flipH="false" flipV="false" rot="0">
              <a:off x="0" y="0"/>
              <a:ext cx="2040071" cy="37969"/>
            </a:xfrm>
            <a:custGeom>
              <a:avLst/>
              <a:gdLst/>
              <a:ahLst/>
              <a:cxnLst/>
              <a:rect r="r" b="b" t="t" l="l"/>
              <a:pathLst>
                <a:path h="37969" w="2040071">
                  <a:moveTo>
                    <a:pt x="18985" y="0"/>
                  </a:moveTo>
                  <a:lnTo>
                    <a:pt x="2021086" y="0"/>
                  </a:lnTo>
                  <a:cubicBezTo>
                    <a:pt x="2026121" y="0"/>
                    <a:pt x="2030950" y="2000"/>
                    <a:pt x="2034510" y="5560"/>
                  </a:cubicBezTo>
                  <a:cubicBezTo>
                    <a:pt x="2038071" y="9121"/>
                    <a:pt x="2040071" y="13950"/>
                    <a:pt x="2040071" y="18985"/>
                  </a:cubicBezTo>
                  <a:lnTo>
                    <a:pt x="2040071" y="18985"/>
                  </a:lnTo>
                  <a:cubicBezTo>
                    <a:pt x="2040071" y="24020"/>
                    <a:pt x="2038071" y="28848"/>
                    <a:pt x="2034510" y="32409"/>
                  </a:cubicBezTo>
                  <a:cubicBezTo>
                    <a:pt x="2030950" y="35969"/>
                    <a:pt x="2026121" y="37969"/>
                    <a:pt x="2021086"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121212"/>
            </a:solidFill>
          </p:spPr>
        </p:sp>
        <p:sp>
          <p:nvSpPr>
            <p:cNvPr name="TextBox 4" id="4"/>
            <p:cNvSpPr txBox="true"/>
            <p:nvPr/>
          </p:nvSpPr>
          <p:spPr>
            <a:xfrm>
              <a:off x="0" y="-47625"/>
              <a:ext cx="2040071" cy="8559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834876" y="3070472"/>
            <a:ext cx="4229307" cy="145763"/>
            <a:chOff x="0" y="0"/>
            <a:chExt cx="1101678" cy="37969"/>
          </a:xfrm>
        </p:grpSpPr>
        <p:sp>
          <p:nvSpPr>
            <p:cNvPr name="Freeform 6" id="6"/>
            <p:cNvSpPr/>
            <p:nvPr/>
          </p:nvSpPr>
          <p:spPr>
            <a:xfrm flipH="false" flipV="false" rot="0">
              <a:off x="0" y="0"/>
              <a:ext cx="1101678" cy="37969"/>
            </a:xfrm>
            <a:custGeom>
              <a:avLst/>
              <a:gdLst/>
              <a:ahLst/>
              <a:cxnLst/>
              <a:rect r="r" b="b" t="t" l="l"/>
              <a:pathLst>
                <a:path h="37969" w="1101678">
                  <a:moveTo>
                    <a:pt x="18985" y="0"/>
                  </a:moveTo>
                  <a:lnTo>
                    <a:pt x="1082694" y="0"/>
                  </a:lnTo>
                  <a:cubicBezTo>
                    <a:pt x="1087729" y="0"/>
                    <a:pt x="1092558" y="2000"/>
                    <a:pt x="1096118" y="5560"/>
                  </a:cubicBezTo>
                  <a:cubicBezTo>
                    <a:pt x="1099678" y="9121"/>
                    <a:pt x="1101678" y="13950"/>
                    <a:pt x="1101678" y="18985"/>
                  </a:cubicBezTo>
                  <a:lnTo>
                    <a:pt x="1101678" y="18985"/>
                  </a:lnTo>
                  <a:cubicBezTo>
                    <a:pt x="1101678" y="24020"/>
                    <a:pt x="1099678" y="28848"/>
                    <a:pt x="1096118" y="32409"/>
                  </a:cubicBezTo>
                  <a:cubicBezTo>
                    <a:pt x="1092558" y="35969"/>
                    <a:pt x="1087729" y="37969"/>
                    <a:pt x="1082694"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3D3D3D"/>
            </a:solidFill>
          </p:spPr>
        </p:sp>
        <p:sp>
          <p:nvSpPr>
            <p:cNvPr name="TextBox 7" id="7"/>
            <p:cNvSpPr txBox="true"/>
            <p:nvPr/>
          </p:nvSpPr>
          <p:spPr>
            <a:xfrm>
              <a:off x="0" y="-47625"/>
              <a:ext cx="1101678" cy="8559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5076043"/>
            <a:ext cx="480957" cy="480957"/>
          </a:xfrm>
          <a:custGeom>
            <a:avLst/>
            <a:gdLst/>
            <a:ahLst/>
            <a:cxnLst/>
            <a:rect r="r" b="b" t="t" l="l"/>
            <a:pathLst>
              <a:path h="480957" w="480957">
                <a:moveTo>
                  <a:pt x="0" y="0"/>
                </a:moveTo>
                <a:lnTo>
                  <a:pt x="480957" y="0"/>
                </a:lnTo>
                <a:lnTo>
                  <a:pt x="480957" y="480956"/>
                </a:lnTo>
                <a:lnTo>
                  <a:pt x="0" y="4809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099322" y="6231258"/>
            <a:ext cx="6825347" cy="3001145"/>
            <a:chOff x="0" y="0"/>
            <a:chExt cx="1797622" cy="790425"/>
          </a:xfrm>
        </p:grpSpPr>
        <p:sp>
          <p:nvSpPr>
            <p:cNvPr name="Freeform 10" id="10"/>
            <p:cNvSpPr/>
            <p:nvPr/>
          </p:nvSpPr>
          <p:spPr>
            <a:xfrm flipH="false" flipV="false" rot="0">
              <a:off x="0" y="0"/>
              <a:ext cx="1797622" cy="790425"/>
            </a:xfrm>
            <a:custGeom>
              <a:avLst/>
              <a:gdLst/>
              <a:ahLst/>
              <a:cxnLst/>
              <a:rect r="r" b="b" t="t" l="l"/>
              <a:pathLst>
                <a:path h="790425" w="1797622">
                  <a:moveTo>
                    <a:pt x="60117" y="0"/>
                  </a:moveTo>
                  <a:lnTo>
                    <a:pt x="1737505" y="0"/>
                  </a:lnTo>
                  <a:cubicBezTo>
                    <a:pt x="1770707" y="0"/>
                    <a:pt x="1797622" y="26915"/>
                    <a:pt x="1797622" y="60117"/>
                  </a:cubicBezTo>
                  <a:lnTo>
                    <a:pt x="1797622" y="730308"/>
                  </a:lnTo>
                  <a:cubicBezTo>
                    <a:pt x="1797622" y="746252"/>
                    <a:pt x="1791289" y="761543"/>
                    <a:pt x="1780014" y="772817"/>
                  </a:cubicBezTo>
                  <a:cubicBezTo>
                    <a:pt x="1768740" y="784091"/>
                    <a:pt x="1753449" y="790425"/>
                    <a:pt x="1737505" y="790425"/>
                  </a:cubicBezTo>
                  <a:lnTo>
                    <a:pt x="60117" y="790425"/>
                  </a:lnTo>
                  <a:cubicBezTo>
                    <a:pt x="26915" y="790425"/>
                    <a:pt x="0" y="763510"/>
                    <a:pt x="0" y="730308"/>
                  </a:cubicBezTo>
                  <a:lnTo>
                    <a:pt x="0" y="60117"/>
                  </a:lnTo>
                  <a:cubicBezTo>
                    <a:pt x="0" y="44173"/>
                    <a:pt x="6334" y="28882"/>
                    <a:pt x="17608" y="17608"/>
                  </a:cubicBezTo>
                  <a:cubicBezTo>
                    <a:pt x="28882" y="6334"/>
                    <a:pt x="44173" y="0"/>
                    <a:pt x="60117" y="0"/>
                  </a:cubicBezTo>
                  <a:close/>
                </a:path>
              </a:pathLst>
            </a:custGeom>
            <a:solidFill>
              <a:srgbClr val="272727"/>
            </a:solidFill>
          </p:spPr>
        </p:sp>
        <p:sp>
          <p:nvSpPr>
            <p:cNvPr name="TextBox 11" id="11"/>
            <p:cNvSpPr txBox="true"/>
            <p:nvPr/>
          </p:nvSpPr>
          <p:spPr>
            <a:xfrm>
              <a:off x="0" y="-47625"/>
              <a:ext cx="1797622" cy="8380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426772" y="2963137"/>
            <a:ext cx="6825347" cy="3001145"/>
            <a:chOff x="0" y="0"/>
            <a:chExt cx="1797622" cy="790425"/>
          </a:xfrm>
        </p:grpSpPr>
        <p:sp>
          <p:nvSpPr>
            <p:cNvPr name="Freeform 13" id="13"/>
            <p:cNvSpPr/>
            <p:nvPr/>
          </p:nvSpPr>
          <p:spPr>
            <a:xfrm flipH="false" flipV="false" rot="0">
              <a:off x="0" y="0"/>
              <a:ext cx="1797622" cy="790425"/>
            </a:xfrm>
            <a:custGeom>
              <a:avLst/>
              <a:gdLst/>
              <a:ahLst/>
              <a:cxnLst/>
              <a:rect r="r" b="b" t="t" l="l"/>
              <a:pathLst>
                <a:path h="790425" w="1797622">
                  <a:moveTo>
                    <a:pt x="60117" y="0"/>
                  </a:moveTo>
                  <a:lnTo>
                    <a:pt x="1737505" y="0"/>
                  </a:lnTo>
                  <a:cubicBezTo>
                    <a:pt x="1770707" y="0"/>
                    <a:pt x="1797622" y="26915"/>
                    <a:pt x="1797622" y="60117"/>
                  </a:cubicBezTo>
                  <a:lnTo>
                    <a:pt x="1797622" y="730308"/>
                  </a:lnTo>
                  <a:cubicBezTo>
                    <a:pt x="1797622" y="746252"/>
                    <a:pt x="1791289" y="761543"/>
                    <a:pt x="1780014" y="772817"/>
                  </a:cubicBezTo>
                  <a:cubicBezTo>
                    <a:pt x="1768740" y="784091"/>
                    <a:pt x="1753449" y="790425"/>
                    <a:pt x="1737505" y="790425"/>
                  </a:cubicBezTo>
                  <a:lnTo>
                    <a:pt x="60117" y="790425"/>
                  </a:lnTo>
                  <a:cubicBezTo>
                    <a:pt x="26915" y="790425"/>
                    <a:pt x="0" y="763510"/>
                    <a:pt x="0" y="730308"/>
                  </a:cubicBezTo>
                  <a:lnTo>
                    <a:pt x="0" y="60117"/>
                  </a:lnTo>
                  <a:cubicBezTo>
                    <a:pt x="0" y="44173"/>
                    <a:pt x="6334" y="28882"/>
                    <a:pt x="17608" y="17608"/>
                  </a:cubicBezTo>
                  <a:cubicBezTo>
                    <a:pt x="28882" y="6334"/>
                    <a:pt x="44173" y="0"/>
                    <a:pt x="60117" y="0"/>
                  </a:cubicBezTo>
                  <a:close/>
                </a:path>
              </a:pathLst>
            </a:custGeom>
            <a:solidFill>
              <a:srgbClr val="272727"/>
            </a:solidFill>
          </p:spPr>
        </p:sp>
        <p:sp>
          <p:nvSpPr>
            <p:cNvPr name="TextBox 14" id="14"/>
            <p:cNvSpPr txBox="true"/>
            <p:nvPr/>
          </p:nvSpPr>
          <p:spPr>
            <a:xfrm>
              <a:off x="0" y="-47625"/>
              <a:ext cx="1797622" cy="8380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9426772" y="6231258"/>
            <a:ext cx="6825347" cy="3001145"/>
            <a:chOff x="0" y="0"/>
            <a:chExt cx="1797622" cy="790425"/>
          </a:xfrm>
        </p:grpSpPr>
        <p:sp>
          <p:nvSpPr>
            <p:cNvPr name="Freeform 16" id="16"/>
            <p:cNvSpPr/>
            <p:nvPr/>
          </p:nvSpPr>
          <p:spPr>
            <a:xfrm flipH="false" flipV="false" rot="0">
              <a:off x="0" y="0"/>
              <a:ext cx="1797622" cy="790425"/>
            </a:xfrm>
            <a:custGeom>
              <a:avLst/>
              <a:gdLst/>
              <a:ahLst/>
              <a:cxnLst/>
              <a:rect r="r" b="b" t="t" l="l"/>
              <a:pathLst>
                <a:path h="790425" w="1797622">
                  <a:moveTo>
                    <a:pt x="60117" y="0"/>
                  </a:moveTo>
                  <a:lnTo>
                    <a:pt x="1737505" y="0"/>
                  </a:lnTo>
                  <a:cubicBezTo>
                    <a:pt x="1770707" y="0"/>
                    <a:pt x="1797622" y="26915"/>
                    <a:pt x="1797622" y="60117"/>
                  </a:cubicBezTo>
                  <a:lnTo>
                    <a:pt x="1797622" y="730308"/>
                  </a:lnTo>
                  <a:cubicBezTo>
                    <a:pt x="1797622" y="746252"/>
                    <a:pt x="1791289" y="761543"/>
                    <a:pt x="1780014" y="772817"/>
                  </a:cubicBezTo>
                  <a:cubicBezTo>
                    <a:pt x="1768740" y="784091"/>
                    <a:pt x="1753449" y="790425"/>
                    <a:pt x="1737505" y="790425"/>
                  </a:cubicBezTo>
                  <a:lnTo>
                    <a:pt x="60117" y="790425"/>
                  </a:lnTo>
                  <a:cubicBezTo>
                    <a:pt x="26915" y="790425"/>
                    <a:pt x="0" y="763510"/>
                    <a:pt x="0" y="730308"/>
                  </a:cubicBezTo>
                  <a:lnTo>
                    <a:pt x="0" y="60117"/>
                  </a:lnTo>
                  <a:cubicBezTo>
                    <a:pt x="0" y="44173"/>
                    <a:pt x="6334" y="28882"/>
                    <a:pt x="17608" y="17608"/>
                  </a:cubicBezTo>
                  <a:cubicBezTo>
                    <a:pt x="28882" y="6334"/>
                    <a:pt x="44173" y="0"/>
                    <a:pt x="60117" y="0"/>
                  </a:cubicBezTo>
                  <a:close/>
                </a:path>
              </a:pathLst>
            </a:custGeom>
            <a:solidFill>
              <a:srgbClr val="272727"/>
            </a:solidFill>
          </p:spPr>
        </p:sp>
        <p:sp>
          <p:nvSpPr>
            <p:cNvPr name="TextBox 17" id="17"/>
            <p:cNvSpPr txBox="true"/>
            <p:nvPr/>
          </p:nvSpPr>
          <p:spPr>
            <a:xfrm>
              <a:off x="0" y="-47625"/>
              <a:ext cx="1797622" cy="83805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587813" y="7143601"/>
            <a:ext cx="5848365" cy="1263777"/>
          </a:xfrm>
          <a:prstGeom prst="rect">
            <a:avLst/>
          </a:prstGeom>
        </p:spPr>
        <p:txBody>
          <a:bodyPr anchor="t" rtlCol="false" tIns="0" lIns="0" bIns="0" rIns="0">
            <a:spAutoFit/>
          </a:bodyPr>
          <a:lstStyle/>
          <a:p>
            <a:pPr algn="just" marL="511683" indent="-255842" lvl="1">
              <a:lnSpc>
                <a:spcPts val="3318"/>
              </a:lnSpc>
              <a:buFont typeface="Arial"/>
              <a:buChar char="•"/>
            </a:pPr>
            <a:r>
              <a:rPr lang="en-US" sz="2370">
                <a:solidFill>
                  <a:srgbClr val="34D626"/>
                </a:solidFill>
                <a:latin typeface="Roboto"/>
                <a:ea typeface="Roboto"/>
                <a:cs typeface="Roboto"/>
                <a:sym typeface="Roboto"/>
              </a:rPr>
              <a:t>Build local partnerships</a:t>
            </a:r>
          </a:p>
          <a:p>
            <a:pPr algn="just" marL="511683" indent="-255842" lvl="1">
              <a:lnSpc>
                <a:spcPts val="3318"/>
              </a:lnSpc>
              <a:buFont typeface="Arial"/>
              <a:buChar char="•"/>
            </a:pPr>
            <a:r>
              <a:rPr lang="en-US" b="true" sz="2370">
                <a:solidFill>
                  <a:srgbClr val="34D626"/>
                </a:solidFill>
                <a:latin typeface="Roboto Bold"/>
                <a:ea typeface="Roboto Bold"/>
                <a:cs typeface="Roboto Bold"/>
                <a:sym typeface="Roboto Bold"/>
              </a:rPr>
              <a:t>Support local causes</a:t>
            </a:r>
          </a:p>
          <a:p>
            <a:pPr algn="just" marL="511683" indent="-255842" lvl="1">
              <a:lnSpc>
                <a:spcPts val="3318"/>
              </a:lnSpc>
              <a:buFont typeface="Arial"/>
              <a:buChar char="•"/>
            </a:pPr>
            <a:r>
              <a:rPr lang="en-US" b="true" sz="2370">
                <a:solidFill>
                  <a:srgbClr val="34D626"/>
                </a:solidFill>
                <a:latin typeface="Roboto Bold"/>
                <a:ea typeface="Roboto Bold"/>
                <a:cs typeface="Roboto Bold"/>
                <a:sym typeface="Roboto Bold"/>
              </a:rPr>
              <a:t>Create online communities</a:t>
            </a:r>
          </a:p>
        </p:txBody>
      </p:sp>
      <p:sp>
        <p:nvSpPr>
          <p:cNvPr name="TextBox 19" id="19"/>
          <p:cNvSpPr txBox="true"/>
          <p:nvPr/>
        </p:nvSpPr>
        <p:spPr>
          <a:xfrm rot="0">
            <a:off x="9915264" y="3875480"/>
            <a:ext cx="5848365" cy="1263777"/>
          </a:xfrm>
          <a:prstGeom prst="rect">
            <a:avLst/>
          </a:prstGeom>
        </p:spPr>
        <p:txBody>
          <a:bodyPr anchor="t" rtlCol="false" tIns="0" lIns="0" bIns="0" rIns="0">
            <a:spAutoFit/>
          </a:bodyPr>
          <a:lstStyle/>
          <a:p>
            <a:pPr algn="just" marL="511683" indent="-255842" lvl="1">
              <a:lnSpc>
                <a:spcPts val="3318"/>
              </a:lnSpc>
              <a:buFont typeface="Arial"/>
              <a:buChar char="•"/>
            </a:pPr>
            <a:r>
              <a:rPr lang="en-US" sz="2370">
                <a:solidFill>
                  <a:srgbClr val="34D626"/>
                </a:solidFill>
                <a:latin typeface="Roboto"/>
                <a:ea typeface="Roboto"/>
                <a:cs typeface="Roboto"/>
                <a:sym typeface="Roboto"/>
              </a:rPr>
              <a:t>Invest in AI and data analytics</a:t>
            </a:r>
          </a:p>
          <a:p>
            <a:pPr algn="just" marL="511683" indent="-255842" lvl="1">
              <a:lnSpc>
                <a:spcPts val="3318"/>
              </a:lnSpc>
              <a:buFont typeface="Arial"/>
              <a:buChar char="•"/>
            </a:pPr>
            <a:r>
              <a:rPr lang="en-US" b="true" sz="2370">
                <a:solidFill>
                  <a:srgbClr val="34D626"/>
                </a:solidFill>
                <a:latin typeface="Roboto Bold"/>
                <a:ea typeface="Roboto Bold"/>
                <a:cs typeface="Roboto Bold"/>
                <a:sym typeface="Roboto Bold"/>
              </a:rPr>
              <a:t>Implement loyalty programs</a:t>
            </a:r>
          </a:p>
          <a:p>
            <a:pPr algn="just" marL="511683" indent="-255842" lvl="1">
              <a:lnSpc>
                <a:spcPts val="3318"/>
              </a:lnSpc>
              <a:buFont typeface="Arial"/>
              <a:buChar char="•"/>
            </a:pPr>
            <a:r>
              <a:rPr lang="en-US" b="true" sz="2370">
                <a:solidFill>
                  <a:srgbClr val="34D626"/>
                </a:solidFill>
                <a:latin typeface="Roboto Bold"/>
                <a:ea typeface="Roboto Bold"/>
                <a:cs typeface="Roboto Bold"/>
                <a:sym typeface="Roboto Bold"/>
              </a:rPr>
              <a:t>Provide personalized customer support</a:t>
            </a:r>
          </a:p>
        </p:txBody>
      </p:sp>
      <p:sp>
        <p:nvSpPr>
          <p:cNvPr name="TextBox 20" id="20"/>
          <p:cNvSpPr txBox="true"/>
          <p:nvPr/>
        </p:nvSpPr>
        <p:spPr>
          <a:xfrm rot="0">
            <a:off x="9915264" y="7143601"/>
            <a:ext cx="5848365" cy="1263777"/>
          </a:xfrm>
          <a:prstGeom prst="rect">
            <a:avLst/>
          </a:prstGeom>
        </p:spPr>
        <p:txBody>
          <a:bodyPr anchor="t" rtlCol="false" tIns="0" lIns="0" bIns="0" rIns="0">
            <a:spAutoFit/>
          </a:bodyPr>
          <a:lstStyle/>
          <a:p>
            <a:pPr algn="just" marL="511683" indent="-255842" lvl="1">
              <a:lnSpc>
                <a:spcPts val="3318"/>
              </a:lnSpc>
              <a:buFont typeface="Arial"/>
              <a:buChar char="•"/>
            </a:pPr>
            <a:r>
              <a:rPr lang="en-US" sz="2370">
                <a:solidFill>
                  <a:srgbClr val="34D626"/>
                </a:solidFill>
                <a:latin typeface="Roboto"/>
                <a:ea typeface="Roboto"/>
                <a:cs typeface="Roboto"/>
                <a:sym typeface="Roboto"/>
              </a:rPr>
              <a:t>Partner with eco-friendly suppliers</a:t>
            </a:r>
          </a:p>
          <a:p>
            <a:pPr algn="just" marL="511683" indent="-255842" lvl="1">
              <a:lnSpc>
                <a:spcPts val="3318"/>
              </a:lnSpc>
              <a:buFont typeface="Arial"/>
              <a:buChar char="•"/>
            </a:pPr>
            <a:r>
              <a:rPr lang="en-US" b="true" sz="2370">
                <a:solidFill>
                  <a:srgbClr val="34D626"/>
                </a:solidFill>
                <a:latin typeface="Roboto Bold"/>
                <a:ea typeface="Roboto Bold"/>
                <a:cs typeface="Roboto Bold"/>
                <a:sym typeface="Roboto Bold"/>
              </a:rPr>
              <a:t>Reduce carbon footprint</a:t>
            </a:r>
          </a:p>
          <a:p>
            <a:pPr algn="just" marL="511683" indent="-255842" lvl="1">
              <a:lnSpc>
                <a:spcPts val="3318"/>
              </a:lnSpc>
              <a:buFont typeface="Arial"/>
              <a:buChar char="•"/>
            </a:pPr>
            <a:r>
              <a:rPr lang="en-US" b="true" sz="2370">
                <a:solidFill>
                  <a:srgbClr val="34D626"/>
                </a:solidFill>
                <a:latin typeface="Roboto Bold"/>
                <a:ea typeface="Roboto Bold"/>
                <a:cs typeface="Roboto Bold"/>
                <a:sym typeface="Roboto Bold"/>
              </a:rPr>
              <a:t>Promote fair trade practices</a:t>
            </a:r>
          </a:p>
        </p:txBody>
      </p:sp>
      <p:grpSp>
        <p:nvGrpSpPr>
          <p:cNvPr name="Group 21" id="21"/>
          <p:cNvGrpSpPr/>
          <p:nvPr/>
        </p:nvGrpSpPr>
        <p:grpSpPr>
          <a:xfrm rot="0">
            <a:off x="2099322" y="2963137"/>
            <a:ext cx="6825347" cy="3001145"/>
            <a:chOff x="0" y="0"/>
            <a:chExt cx="1797622" cy="790425"/>
          </a:xfrm>
        </p:grpSpPr>
        <p:sp>
          <p:nvSpPr>
            <p:cNvPr name="Freeform 22" id="22"/>
            <p:cNvSpPr/>
            <p:nvPr/>
          </p:nvSpPr>
          <p:spPr>
            <a:xfrm flipH="false" flipV="false" rot="0">
              <a:off x="0" y="0"/>
              <a:ext cx="1797622" cy="790425"/>
            </a:xfrm>
            <a:custGeom>
              <a:avLst/>
              <a:gdLst/>
              <a:ahLst/>
              <a:cxnLst/>
              <a:rect r="r" b="b" t="t" l="l"/>
              <a:pathLst>
                <a:path h="790425" w="1797622">
                  <a:moveTo>
                    <a:pt x="60117" y="0"/>
                  </a:moveTo>
                  <a:lnTo>
                    <a:pt x="1737505" y="0"/>
                  </a:lnTo>
                  <a:cubicBezTo>
                    <a:pt x="1770707" y="0"/>
                    <a:pt x="1797622" y="26915"/>
                    <a:pt x="1797622" y="60117"/>
                  </a:cubicBezTo>
                  <a:lnTo>
                    <a:pt x="1797622" y="730308"/>
                  </a:lnTo>
                  <a:cubicBezTo>
                    <a:pt x="1797622" y="746252"/>
                    <a:pt x="1791289" y="761543"/>
                    <a:pt x="1780014" y="772817"/>
                  </a:cubicBezTo>
                  <a:cubicBezTo>
                    <a:pt x="1768740" y="784091"/>
                    <a:pt x="1753449" y="790425"/>
                    <a:pt x="1737505" y="790425"/>
                  </a:cubicBezTo>
                  <a:lnTo>
                    <a:pt x="60117" y="790425"/>
                  </a:lnTo>
                  <a:cubicBezTo>
                    <a:pt x="26915" y="790425"/>
                    <a:pt x="0" y="763510"/>
                    <a:pt x="0" y="730308"/>
                  </a:cubicBezTo>
                  <a:lnTo>
                    <a:pt x="0" y="60117"/>
                  </a:lnTo>
                  <a:cubicBezTo>
                    <a:pt x="0" y="44173"/>
                    <a:pt x="6334" y="28882"/>
                    <a:pt x="17608" y="17608"/>
                  </a:cubicBezTo>
                  <a:cubicBezTo>
                    <a:pt x="28882" y="6334"/>
                    <a:pt x="44173" y="0"/>
                    <a:pt x="60117" y="0"/>
                  </a:cubicBezTo>
                  <a:close/>
                </a:path>
              </a:pathLst>
            </a:custGeom>
            <a:solidFill>
              <a:srgbClr val="272727"/>
            </a:solidFill>
          </p:spPr>
        </p:sp>
        <p:sp>
          <p:nvSpPr>
            <p:cNvPr name="TextBox 23" id="23"/>
            <p:cNvSpPr txBox="true"/>
            <p:nvPr/>
          </p:nvSpPr>
          <p:spPr>
            <a:xfrm>
              <a:off x="0" y="-47625"/>
              <a:ext cx="1797622" cy="83805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587813" y="3875480"/>
            <a:ext cx="5848365" cy="1682877"/>
          </a:xfrm>
          <a:prstGeom prst="rect">
            <a:avLst/>
          </a:prstGeom>
        </p:spPr>
        <p:txBody>
          <a:bodyPr anchor="t" rtlCol="false" tIns="0" lIns="0" bIns="0" rIns="0">
            <a:spAutoFit/>
          </a:bodyPr>
          <a:lstStyle/>
          <a:p>
            <a:pPr algn="just" marL="511683" indent="-255842" lvl="1">
              <a:lnSpc>
                <a:spcPts val="3318"/>
              </a:lnSpc>
              <a:buFont typeface="Arial"/>
              <a:buChar char="•"/>
            </a:pPr>
            <a:r>
              <a:rPr lang="en-US" sz="2370">
                <a:solidFill>
                  <a:srgbClr val="34D626"/>
                </a:solidFill>
                <a:latin typeface="Roboto"/>
                <a:ea typeface="Roboto"/>
                <a:cs typeface="Roboto"/>
                <a:sym typeface="Roboto"/>
              </a:rPr>
              <a:t>Go hyperlocal</a:t>
            </a:r>
          </a:p>
          <a:p>
            <a:pPr algn="just" marL="511683" indent="-255842" lvl="1">
              <a:lnSpc>
                <a:spcPts val="3318"/>
              </a:lnSpc>
              <a:buFont typeface="Arial"/>
              <a:buChar char="•"/>
            </a:pPr>
            <a:r>
              <a:rPr lang="en-US" b="true" sz="2370">
                <a:solidFill>
                  <a:srgbClr val="34D626"/>
                </a:solidFill>
                <a:latin typeface="Roboto Bold"/>
                <a:ea typeface="Roboto Bold"/>
                <a:cs typeface="Roboto Bold"/>
                <a:sym typeface="Roboto Bold"/>
              </a:rPr>
              <a:t>Partner with local artisans and small businesses</a:t>
            </a:r>
          </a:p>
          <a:p>
            <a:pPr algn="just" marL="511683" indent="-255842" lvl="1">
              <a:lnSpc>
                <a:spcPts val="3318"/>
              </a:lnSpc>
              <a:buFont typeface="Arial"/>
              <a:buChar char="•"/>
            </a:pPr>
            <a:r>
              <a:rPr lang="en-US" b="true" sz="2370">
                <a:solidFill>
                  <a:srgbClr val="34D626"/>
                </a:solidFill>
                <a:latin typeface="Roboto Bold"/>
                <a:ea typeface="Roboto Bold"/>
                <a:cs typeface="Roboto Bold"/>
                <a:sym typeface="Roboto Bold"/>
              </a:rPr>
              <a:t>Curate regional product baskets</a:t>
            </a:r>
          </a:p>
        </p:txBody>
      </p:sp>
      <p:sp>
        <p:nvSpPr>
          <p:cNvPr name="TextBox 25" id="25"/>
          <p:cNvSpPr txBox="true"/>
          <p:nvPr/>
        </p:nvSpPr>
        <p:spPr>
          <a:xfrm rot="0">
            <a:off x="2587813" y="3237953"/>
            <a:ext cx="4550754"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Nunito"/>
                <a:ea typeface="Nunito"/>
                <a:cs typeface="Nunito"/>
                <a:sym typeface="Nunito"/>
              </a:rPr>
              <a:t>1. Localized Offerings:</a:t>
            </a:r>
          </a:p>
          <a:p>
            <a:pPr algn="just">
              <a:lnSpc>
                <a:spcPts val="4759"/>
              </a:lnSpc>
              <a:spcBef>
                <a:spcPct val="0"/>
              </a:spcBef>
            </a:pPr>
          </a:p>
        </p:txBody>
      </p:sp>
      <p:sp>
        <p:nvSpPr>
          <p:cNvPr name="TextBox 26" id="26"/>
          <p:cNvSpPr txBox="true"/>
          <p:nvPr/>
        </p:nvSpPr>
        <p:spPr>
          <a:xfrm rot="0">
            <a:off x="2587813" y="6506074"/>
            <a:ext cx="5305481"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Nunito"/>
                <a:ea typeface="Nunito"/>
                <a:cs typeface="Nunito"/>
                <a:sym typeface="Nunito"/>
              </a:rPr>
              <a:t>3.Community Engagement:</a:t>
            </a:r>
          </a:p>
          <a:p>
            <a:pPr algn="just">
              <a:lnSpc>
                <a:spcPts val="4759"/>
              </a:lnSpc>
              <a:spcBef>
                <a:spcPct val="0"/>
              </a:spcBef>
            </a:pPr>
          </a:p>
        </p:txBody>
      </p:sp>
      <p:sp>
        <p:nvSpPr>
          <p:cNvPr name="TextBox 27" id="27"/>
          <p:cNvSpPr txBox="true"/>
          <p:nvPr/>
        </p:nvSpPr>
        <p:spPr>
          <a:xfrm rot="0">
            <a:off x="9915264" y="3237953"/>
            <a:ext cx="4530327" cy="580390"/>
          </a:xfrm>
          <a:prstGeom prst="rect">
            <a:avLst/>
          </a:prstGeom>
        </p:spPr>
        <p:txBody>
          <a:bodyPr anchor="t" rtlCol="false" tIns="0" lIns="0" bIns="0" rIns="0">
            <a:spAutoFit/>
          </a:bodyPr>
          <a:lstStyle/>
          <a:p>
            <a:pPr algn="just">
              <a:lnSpc>
                <a:spcPts val="4759"/>
              </a:lnSpc>
              <a:spcBef>
                <a:spcPct val="0"/>
              </a:spcBef>
            </a:pPr>
            <a:r>
              <a:rPr lang="en-US" sz="3399">
                <a:solidFill>
                  <a:srgbClr val="FFFFFF"/>
                </a:solidFill>
                <a:latin typeface="Nunito"/>
                <a:ea typeface="Nunito"/>
                <a:cs typeface="Nunito"/>
                <a:sym typeface="Nunito"/>
              </a:rPr>
              <a:t>2.Personalized Service</a:t>
            </a:r>
          </a:p>
        </p:txBody>
      </p:sp>
      <p:sp>
        <p:nvSpPr>
          <p:cNvPr name="TextBox 28" id="28"/>
          <p:cNvSpPr txBox="true"/>
          <p:nvPr/>
        </p:nvSpPr>
        <p:spPr>
          <a:xfrm rot="0">
            <a:off x="9915264" y="6506074"/>
            <a:ext cx="5630227" cy="1180465"/>
          </a:xfrm>
          <a:prstGeom prst="rect">
            <a:avLst/>
          </a:prstGeom>
        </p:spPr>
        <p:txBody>
          <a:bodyPr anchor="t" rtlCol="false" tIns="0" lIns="0" bIns="0" rIns="0">
            <a:spAutoFit/>
          </a:bodyPr>
          <a:lstStyle/>
          <a:p>
            <a:pPr algn="just">
              <a:lnSpc>
                <a:spcPts val="4759"/>
              </a:lnSpc>
            </a:pPr>
            <a:r>
              <a:rPr lang="en-US" sz="3399">
                <a:solidFill>
                  <a:srgbClr val="FFFFFF"/>
                </a:solidFill>
                <a:latin typeface="Nunito"/>
                <a:ea typeface="Nunito"/>
                <a:cs typeface="Nunito"/>
                <a:sym typeface="Nunito"/>
              </a:rPr>
              <a:t>4. Sustainable Sourcing:</a:t>
            </a:r>
          </a:p>
          <a:p>
            <a:pPr algn="just">
              <a:lnSpc>
                <a:spcPts val="4759"/>
              </a:lnSpc>
              <a:spcBef>
                <a:spcPct val="0"/>
              </a:spcBef>
            </a:pPr>
          </a:p>
        </p:txBody>
      </p:sp>
      <p:sp>
        <p:nvSpPr>
          <p:cNvPr name="TextBox 29" id="29"/>
          <p:cNvSpPr txBox="true"/>
          <p:nvPr/>
        </p:nvSpPr>
        <p:spPr>
          <a:xfrm rot="0">
            <a:off x="2587813" y="1286339"/>
            <a:ext cx="9578798" cy="995680"/>
          </a:xfrm>
          <a:prstGeom prst="rect">
            <a:avLst/>
          </a:prstGeom>
        </p:spPr>
        <p:txBody>
          <a:bodyPr anchor="t" rtlCol="false" tIns="0" lIns="0" bIns="0" rIns="0">
            <a:spAutoFit/>
          </a:bodyPr>
          <a:lstStyle/>
          <a:p>
            <a:pPr algn="l">
              <a:lnSpc>
                <a:spcPts val="8119"/>
              </a:lnSpc>
              <a:spcBef>
                <a:spcPct val="0"/>
              </a:spcBef>
            </a:pPr>
            <a:r>
              <a:rPr lang="en-US" b="true" sz="5799">
                <a:solidFill>
                  <a:srgbClr val="000000"/>
                </a:solidFill>
                <a:latin typeface="Nunito Bold"/>
                <a:ea typeface="Nunito Bold"/>
                <a:cs typeface="Nunito Bold"/>
                <a:sym typeface="Nunito Bold"/>
              </a:rPr>
              <a:t>BharatMart Future Strategy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1EC"/>
        </a:solidFill>
      </p:bgPr>
    </p:bg>
    <p:spTree>
      <p:nvGrpSpPr>
        <p:cNvPr id="1" name=""/>
        <p:cNvGrpSpPr/>
        <p:nvPr/>
      </p:nvGrpSpPr>
      <p:grpSpPr>
        <a:xfrm>
          <a:off x="0" y="0"/>
          <a:ext cx="0" cy="0"/>
          <a:chOff x="0" y="0"/>
          <a:chExt cx="0" cy="0"/>
        </a:xfrm>
      </p:grpSpPr>
      <p:grpSp>
        <p:nvGrpSpPr>
          <p:cNvPr name="Group 2" id="2"/>
          <p:cNvGrpSpPr/>
          <p:nvPr/>
        </p:nvGrpSpPr>
        <p:grpSpPr>
          <a:xfrm rot="-5400000">
            <a:off x="-2636105" y="5243640"/>
            <a:ext cx="7831764" cy="145763"/>
            <a:chOff x="0" y="0"/>
            <a:chExt cx="2040071" cy="37969"/>
          </a:xfrm>
        </p:grpSpPr>
        <p:sp>
          <p:nvSpPr>
            <p:cNvPr name="Freeform 3" id="3"/>
            <p:cNvSpPr/>
            <p:nvPr/>
          </p:nvSpPr>
          <p:spPr>
            <a:xfrm flipH="false" flipV="false" rot="0">
              <a:off x="0" y="0"/>
              <a:ext cx="2040071" cy="37969"/>
            </a:xfrm>
            <a:custGeom>
              <a:avLst/>
              <a:gdLst/>
              <a:ahLst/>
              <a:cxnLst/>
              <a:rect r="r" b="b" t="t" l="l"/>
              <a:pathLst>
                <a:path h="37969" w="2040071">
                  <a:moveTo>
                    <a:pt x="18985" y="0"/>
                  </a:moveTo>
                  <a:lnTo>
                    <a:pt x="2021086" y="0"/>
                  </a:lnTo>
                  <a:cubicBezTo>
                    <a:pt x="2026121" y="0"/>
                    <a:pt x="2030950" y="2000"/>
                    <a:pt x="2034510" y="5560"/>
                  </a:cubicBezTo>
                  <a:cubicBezTo>
                    <a:pt x="2038071" y="9121"/>
                    <a:pt x="2040071" y="13950"/>
                    <a:pt x="2040071" y="18985"/>
                  </a:cubicBezTo>
                  <a:lnTo>
                    <a:pt x="2040071" y="18985"/>
                  </a:lnTo>
                  <a:cubicBezTo>
                    <a:pt x="2040071" y="24020"/>
                    <a:pt x="2038071" y="28848"/>
                    <a:pt x="2034510" y="32409"/>
                  </a:cubicBezTo>
                  <a:cubicBezTo>
                    <a:pt x="2030950" y="35969"/>
                    <a:pt x="2026121" y="37969"/>
                    <a:pt x="2021086"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2DBA61"/>
            </a:solidFill>
          </p:spPr>
        </p:sp>
        <p:sp>
          <p:nvSpPr>
            <p:cNvPr name="TextBox 4" id="4"/>
            <p:cNvSpPr txBox="true"/>
            <p:nvPr/>
          </p:nvSpPr>
          <p:spPr>
            <a:xfrm>
              <a:off x="0" y="-47625"/>
              <a:ext cx="2040071" cy="8559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765150" y="1470446"/>
            <a:ext cx="1029255" cy="145763"/>
            <a:chOff x="0" y="0"/>
            <a:chExt cx="268107" cy="37969"/>
          </a:xfrm>
        </p:grpSpPr>
        <p:sp>
          <p:nvSpPr>
            <p:cNvPr name="Freeform 6" id="6"/>
            <p:cNvSpPr/>
            <p:nvPr/>
          </p:nvSpPr>
          <p:spPr>
            <a:xfrm flipH="false" flipV="false" rot="0">
              <a:off x="0" y="0"/>
              <a:ext cx="268107" cy="37969"/>
            </a:xfrm>
            <a:custGeom>
              <a:avLst/>
              <a:gdLst/>
              <a:ahLst/>
              <a:cxnLst/>
              <a:rect r="r" b="b" t="t" l="l"/>
              <a:pathLst>
                <a:path h="37969" w="268107">
                  <a:moveTo>
                    <a:pt x="18985" y="0"/>
                  </a:moveTo>
                  <a:lnTo>
                    <a:pt x="249123" y="0"/>
                  </a:lnTo>
                  <a:cubicBezTo>
                    <a:pt x="254158" y="0"/>
                    <a:pt x="258986" y="2000"/>
                    <a:pt x="262547" y="5560"/>
                  </a:cubicBezTo>
                  <a:cubicBezTo>
                    <a:pt x="266107" y="9121"/>
                    <a:pt x="268107" y="13950"/>
                    <a:pt x="268107" y="18985"/>
                  </a:cubicBezTo>
                  <a:lnTo>
                    <a:pt x="268107" y="18985"/>
                  </a:lnTo>
                  <a:cubicBezTo>
                    <a:pt x="268107" y="24020"/>
                    <a:pt x="266107" y="28848"/>
                    <a:pt x="262547" y="32409"/>
                  </a:cubicBezTo>
                  <a:cubicBezTo>
                    <a:pt x="258986" y="35969"/>
                    <a:pt x="254158" y="37969"/>
                    <a:pt x="249123"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121212"/>
            </a:solidFill>
          </p:spPr>
        </p:sp>
        <p:sp>
          <p:nvSpPr>
            <p:cNvPr name="TextBox 7" id="7"/>
            <p:cNvSpPr txBox="true"/>
            <p:nvPr/>
          </p:nvSpPr>
          <p:spPr>
            <a:xfrm>
              <a:off x="0" y="-47625"/>
              <a:ext cx="268107" cy="8559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1875597"/>
            <a:ext cx="480957" cy="480957"/>
          </a:xfrm>
          <a:custGeom>
            <a:avLst/>
            <a:gdLst/>
            <a:ahLst/>
            <a:cxnLst/>
            <a:rect r="r" b="b" t="t" l="l"/>
            <a:pathLst>
              <a:path h="480957" w="480957">
                <a:moveTo>
                  <a:pt x="0" y="0"/>
                </a:moveTo>
                <a:lnTo>
                  <a:pt x="480957" y="0"/>
                </a:lnTo>
                <a:lnTo>
                  <a:pt x="480957" y="480957"/>
                </a:lnTo>
                <a:lnTo>
                  <a:pt x="0" y="4809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078175" y="4527595"/>
            <a:ext cx="5947600" cy="1687802"/>
            <a:chOff x="0" y="0"/>
            <a:chExt cx="1566446" cy="444524"/>
          </a:xfrm>
        </p:grpSpPr>
        <p:sp>
          <p:nvSpPr>
            <p:cNvPr name="Freeform 10" id="10"/>
            <p:cNvSpPr/>
            <p:nvPr/>
          </p:nvSpPr>
          <p:spPr>
            <a:xfrm flipH="false" flipV="false" rot="0">
              <a:off x="0" y="0"/>
              <a:ext cx="1566446" cy="444524"/>
            </a:xfrm>
            <a:custGeom>
              <a:avLst/>
              <a:gdLst/>
              <a:ahLst/>
              <a:cxnLst/>
              <a:rect r="r" b="b" t="t" l="l"/>
              <a:pathLst>
                <a:path h="444524" w="1566446">
                  <a:moveTo>
                    <a:pt x="130169" y="0"/>
                  </a:moveTo>
                  <a:lnTo>
                    <a:pt x="1436277" y="0"/>
                  </a:lnTo>
                  <a:cubicBezTo>
                    <a:pt x="1508168" y="0"/>
                    <a:pt x="1566446" y="58279"/>
                    <a:pt x="1566446" y="130169"/>
                  </a:cubicBezTo>
                  <a:lnTo>
                    <a:pt x="1566446" y="314355"/>
                  </a:lnTo>
                  <a:cubicBezTo>
                    <a:pt x="1566446" y="348878"/>
                    <a:pt x="1552732" y="381987"/>
                    <a:pt x="1528320" y="406398"/>
                  </a:cubicBezTo>
                  <a:cubicBezTo>
                    <a:pt x="1503909" y="430810"/>
                    <a:pt x="1470800" y="444524"/>
                    <a:pt x="1436277" y="444524"/>
                  </a:cubicBezTo>
                  <a:lnTo>
                    <a:pt x="130169" y="444524"/>
                  </a:lnTo>
                  <a:cubicBezTo>
                    <a:pt x="95646" y="444524"/>
                    <a:pt x="62537" y="430810"/>
                    <a:pt x="38126" y="406398"/>
                  </a:cubicBezTo>
                  <a:cubicBezTo>
                    <a:pt x="13714" y="381987"/>
                    <a:pt x="0" y="348878"/>
                    <a:pt x="0" y="314355"/>
                  </a:cubicBezTo>
                  <a:lnTo>
                    <a:pt x="0" y="130169"/>
                  </a:lnTo>
                  <a:cubicBezTo>
                    <a:pt x="0" y="95646"/>
                    <a:pt x="13714" y="62537"/>
                    <a:pt x="38126" y="38126"/>
                  </a:cubicBezTo>
                  <a:cubicBezTo>
                    <a:pt x="62537" y="13714"/>
                    <a:pt x="95646" y="0"/>
                    <a:pt x="130169" y="0"/>
                  </a:cubicBezTo>
                  <a:close/>
                </a:path>
              </a:pathLst>
            </a:custGeom>
            <a:solidFill>
              <a:srgbClr val="121212"/>
            </a:solidFill>
          </p:spPr>
        </p:sp>
        <p:sp>
          <p:nvSpPr>
            <p:cNvPr name="TextBox 11" id="11"/>
            <p:cNvSpPr txBox="true"/>
            <p:nvPr/>
          </p:nvSpPr>
          <p:spPr>
            <a:xfrm>
              <a:off x="0" y="-47625"/>
              <a:ext cx="1566446" cy="492149"/>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384478" y="4527595"/>
            <a:ext cx="6707364" cy="1687802"/>
            <a:chOff x="0" y="0"/>
            <a:chExt cx="1766549" cy="444524"/>
          </a:xfrm>
        </p:grpSpPr>
        <p:sp>
          <p:nvSpPr>
            <p:cNvPr name="Freeform 13" id="13"/>
            <p:cNvSpPr/>
            <p:nvPr/>
          </p:nvSpPr>
          <p:spPr>
            <a:xfrm flipH="false" flipV="false" rot="0">
              <a:off x="0" y="0"/>
              <a:ext cx="1766549" cy="444524"/>
            </a:xfrm>
            <a:custGeom>
              <a:avLst/>
              <a:gdLst/>
              <a:ahLst/>
              <a:cxnLst/>
              <a:rect r="r" b="b" t="t" l="l"/>
              <a:pathLst>
                <a:path h="444524" w="1766549">
                  <a:moveTo>
                    <a:pt x="115424" y="0"/>
                  </a:moveTo>
                  <a:lnTo>
                    <a:pt x="1651124" y="0"/>
                  </a:lnTo>
                  <a:cubicBezTo>
                    <a:pt x="1681737" y="0"/>
                    <a:pt x="1711095" y="12161"/>
                    <a:pt x="1732742" y="33807"/>
                  </a:cubicBezTo>
                  <a:cubicBezTo>
                    <a:pt x="1754388" y="55453"/>
                    <a:pt x="1766549" y="84812"/>
                    <a:pt x="1766549" y="115424"/>
                  </a:cubicBezTo>
                  <a:lnTo>
                    <a:pt x="1766549" y="329100"/>
                  </a:lnTo>
                  <a:cubicBezTo>
                    <a:pt x="1766549" y="359712"/>
                    <a:pt x="1754388" y="389071"/>
                    <a:pt x="1732742" y="410717"/>
                  </a:cubicBezTo>
                  <a:cubicBezTo>
                    <a:pt x="1711095" y="432363"/>
                    <a:pt x="1681737" y="444524"/>
                    <a:pt x="1651124" y="444524"/>
                  </a:cubicBezTo>
                  <a:lnTo>
                    <a:pt x="115424" y="444524"/>
                  </a:lnTo>
                  <a:cubicBezTo>
                    <a:pt x="51677" y="444524"/>
                    <a:pt x="0" y="392847"/>
                    <a:pt x="0" y="329100"/>
                  </a:cubicBezTo>
                  <a:lnTo>
                    <a:pt x="0" y="115424"/>
                  </a:lnTo>
                  <a:cubicBezTo>
                    <a:pt x="0" y="51677"/>
                    <a:pt x="51677" y="0"/>
                    <a:pt x="115424" y="0"/>
                  </a:cubicBezTo>
                  <a:close/>
                </a:path>
              </a:pathLst>
            </a:custGeom>
            <a:solidFill>
              <a:srgbClr val="121212"/>
            </a:solidFill>
          </p:spPr>
        </p:sp>
        <p:sp>
          <p:nvSpPr>
            <p:cNvPr name="TextBox 14" id="14"/>
            <p:cNvSpPr txBox="true"/>
            <p:nvPr/>
          </p:nvSpPr>
          <p:spPr>
            <a:xfrm>
              <a:off x="0" y="-47625"/>
              <a:ext cx="1766549" cy="492149"/>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2078175" y="1721530"/>
            <a:ext cx="9005938" cy="2825115"/>
          </a:xfrm>
          <a:prstGeom prst="rect">
            <a:avLst/>
          </a:prstGeom>
        </p:spPr>
        <p:txBody>
          <a:bodyPr anchor="t" rtlCol="false" tIns="0" lIns="0" bIns="0" rIns="0">
            <a:spAutoFit/>
          </a:bodyPr>
          <a:lstStyle/>
          <a:p>
            <a:pPr algn="l">
              <a:lnSpc>
                <a:spcPts val="7559"/>
              </a:lnSpc>
            </a:pPr>
            <a:r>
              <a:rPr lang="en-US" sz="5400" b="true">
                <a:solidFill>
                  <a:srgbClr val="2DBA61"/>
                </a:solidFill>
                <a:latin typeface="Roboto Bold"/>
                <a:ea typeface="Roboto Bold"/>
                <a:cs typeface="Roboto Bold"/>
                <a:sym typeface="Roboto Bold"/>
              </a:rPr>
              <a:t>Operational Optimization Roadmap for BharatMart</a:t>
            </a:r>
          </a:p>
          <a:p>
            <a:pPr algn="l">
              <a:lnSpc>
                <a:spcPts val="7559"/>
              </a:lnSpc>
              <a:spcBef>
                <a:spcPct val="0"/>
              </a:spcBef>
            </a:pPr>
          </a:p>
        </p:txBody>
      </p:sp>
      <p:sp>
        <p:nvSpPr>
          <p:cNvPr name="TextBox 16" id="16"/>
          <p:cNvSpPr txBox="true"/>
          <p:nvPr/>
        </p:nvSpPr>
        <p:spPr>
          <a:xfrm rot="0">
            <a:off x="2382881" y="4736448"/>
            <a:ext cx="5304433" cy="1172020"/>
          </a:xfrm>
          <a:prstGeom prst="rect">
            <a:avLst/>
          </a:prstGeom>
        </p:spPr>
        <p:txBody>
          <a:bodyPr anchor="t" rtlCol="false" tIns="0" lIns="0" bIns="0" rIns="0">
            <a:spAutoFit/>
          </a:bodyPr>
          <a:lstStyle/>
          <a:p>
            <a:pPr algn="l">
              <a:lnSpc>
                <a:spcPts val="4700"/>
              </a:lnSpc>
            </a:pPr>
            <a:r>
              <a:rPr lang="en-US" sz="3357" b="true">
                <a:solidFill>
                  <a:srgbClr val="FFFFFF"/>
                </a:solidFill>
                <a:latin typeface="Roboto Bold"/>
                <a:ea typeface="Roboto Bold"/>
                <a:cs typeface="Roboto Bold"/>
                <a:sym typeface="Roboto Bold"/>
              </a:rPr>
              <a:t>1.Inventory Management System</a:t>
            </a:r>
          </a:p>
        </p:txBody>
      </p:sp>
      <p:grpSp>
        <p:nvGrpSpPr>
          <p:cNvPr name="Group 17" id="17"/>
          <p:cNvGrpSpPr/>
          <p:nvPr/>
        </p:nvGrpSpPr>
        <p:grpSpPr>
          <a:xfrm rot="0">
            <a:off x="2078175" y="6531201"/>
            <a:ext cx="6110945" cy="1359681"/>
            <a:chOff x="0" y="0"/>
            <a:chExt cx="1609467" cy="358105"/>
          </a:xfrm>
        </p:grpSpPr>
        <p:sp>
          <p:nvSpPr>
            <p:cNvPr name="Freeform 18" id="18"/>
            <p:cNvSpPr/>
            <p:nvPr/>
          </p:nvSpPr>
          <p:spPr>
            <a:xfrm flipH="false" flipV="false" rot="0">
              <a:off x="0" y="0"/>
              <a:ext cx="1609467" cy="358105"/>
            </a:xfrm>
            <a:custGeom>
              <a:avLst/>
              <a:gdLst/>
              <a:ahLst/>
              <a:cxnLst/>
              <a:rect r="r" b="b" t="t" l="l"/>
              <a:pathLst>
                <a:path h="358105" w="1609467">
                  <a:moveTo>
                    <a:pt x="126689" y="0"/>
                  </a:moveTo>
                  <a:lnTo>
                    <a:pt x="1482777" y="0"/>
                  </a:lnTo>
                  <a:cubicBezTo>
                    <a:pt x="1516378" y="0"/>
                    <a:pt x="1548602" y="13348"/>
                    <a:pt x="1572360" y="37106"/>
                  </a:cubicBezTo>
                  <a:cubicBezTo>
                    <a:pt x="1596119" y="60865"/>
                    <a:pt x="1609467" y="93089"/>
                    <a:pt x="1609467" y="126689"/>
                  </a:cubicBezTo>
                  <a:lnTo>
                    <a:pt x="1609467" y="231416"/>
                  </a:lnTo>
                  <a:cubicBezTo>
                    <a:pt x="1609467" y="265016"/>
                    <a:pt x="1596119" y="297240"/>
                    <a:pt x="1572360" y="320999"/>
                  </a:cubicBezTo>
                  <a:cubicBezTo>
                    <a:pt x="1548602" y="344758"/>
                    <a:pt x="1516378" y="358105"/>
                    <a:pt x="1482777" y="358105"/>
                  </a:cubicBezTo>
                  <a:lnTo>
                    <a:pt x="126689" y="358105"/>
                  </a:lnTo>
                  <a:cubicBezTo>
                    <a:pt x="93089" y="358105"/>
                    <a:pt x="60865" y="344758"/>
                    <a:pt x="37106" y="320999"/>
                  </a:cubicBezTo>
                  <a:cubicBezTo>
                    <a:pt x="13348" y="297240"/>
                    <a:pt x="0" y="265016"/>
                    <a:pt x="0" y="231416"/>
                  </a:cubicBezTo>
                  <a:lnTo>
                    <a:pt x="0" y="126689"/>
                  </a:lnTo>
                  <a:cubicBezTo>
                    <a:pt x="0" y="93089"/>
                    <a:pt x="13348" y="60865"/>
                    <a:pt x="37106" y="37106"/>
                  </a:cubicBezTo>
                  <a:cubicBezTo>
                    <a:pt x="60865" y="13348"/>
                    <a:pt x="93089" y="0"/>
                    <a:pt x="126689" y="0"/>
                  </a:cubicBezTo>
                  <a:close/>
                </a:path>
              </a:pathLst>
            </a:custGeom>
            <a:solidFill>
              <a:srgbClr val="121212"/>
            </a:solidFill>
          </p:spPr>
        </p:sp>
        <p:sp>
          <p:nvSpPr>
            <p:cNvPr name="TextBox 19" id="19"/>
            <p:cNvSpPr txBox="true"/>
            <p:nvPr/>
          </p:nvSpPr>
          <p:spPr>
            <a:xfrm>
              <a:off x="0" y="-47625"/>
              <a:ext cx="1609467" cy="40573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382881" y="6639714"/>
            <a:ext cx="4897076" cy="1707960"/>
          </a:xfrm>
          <a:prstGeom prst="rect">
            <a:avLst/>
          </a:prstGeom>
        </p:spPr>
        <p:txBody>
          <a:bodyPr anchor="t" rtlCol="false" tIns="0" lIns="0" bIns="0" rIns="0">
            <a:spAutoFit/>
          </a:bodyPr>
          <a:lstStyle/>
          <a:p>
            <a:pPr algn="just">
              <a:lnSpc>
                <a:spcPts val="4560"/>
              </a:lnSpc>
            </a:pPr>
            <a:r>
              <a:rPr lang="en-US" sz="3257" b="true">
                <a:solidFill>
                  <a:srgbClr val="FFFFFF"/>
                </a:solidFill>
                <a:latin typeface="Roboto Bold"/>
                <a:ea typeface="Roboto Bold"/>
                <a:cs typeface="Roboto Bold"/>
                <a:sym typeface="Roboto Bold"/>
              </a:rPr>
              <a:t>2.Internal Control System        (ICS)</a:t>
            </a:r>
          </a:p>
          <a:p>
            <a:pPr algn="just">
              <a:lnSpc>
                <a:spcPts val="4560"/>
              </a:lnSpc>
            </a:pPr>
          </a:p>
        </p:txBody>
      </p:sp>
      <p:grpSp>
        <p:nvGrpSpPr>
          <p:cNvPr name="Group 21" id="21"/>
          <p:cNvGrpSpPr/>
          <p:nvPr/>
        </p:nvGrpSpPr>
        <p:grpSpPr>
          <a:xfrm rot="0">
            <a:off x="2078175" y="8155525"/>
            <a:ext cx="6110945" cy="1403858"/>
            <a:chOff x="0" y="0"/>
            <a:chExt cx="1609467" cy="369740"/>
          </a:xfrm>
        </p:grpSpPr>
        <p:sp>
          <p:nvSpPr>
            <p:cNvPr name="Freeform 22" id="22"/>
            <p:cNvSpPr/>
            <p:nvPr/>
          </p:nvSpPr>
          <p:spPr>
            <a:xfrm flipH="false" flipV="false" rot="0">
              <a:off x="0" y="0"/>
              <a:ext cx="1609467" cy="369740"/>
            </a:xfrm>
            <a:custGeom>
              <a:avLst/>
              <a:gdLst/>
              <a:ahLst/>
              <a:cxnLst/>
              <a:rect r="r" b="b" t="t" l="l"/>
              <a:pathLst>
                <a:path h="369740" w="1609467">
                  <a:moveTo>
                    <a:pt x="126689" y="0"/>
                  </a:moveTo>
                  <a:lnTo>
                    <a:pt x="1482777" y="0"/>
                  </a:lnTo>
                  <a:cubicBezTo>
                    <a:pt x="1516378" y="0"/>
                    <a:pt x="1548602" y="13348"/>
                    <a:pt x="1572360" y="37106"/>
                  </a:cubicBezTo>
                  <a:cubicBezTo>
                    <a:pt x="1596119" y="60865"/>
                    <a:pt x="1609467" y="93089"/>
                    <a:pt x="1609467" y="126689"/>
                  </a:cubicBezTo>
                  <a:lnTo>
                    <a:pt x="1609467" y="243051"/>
                  </a:lnTo>
                  <a:cubicBezTo>
                    <a:pt x="1609467" y="276651"/>
                    <a:pt x="1596119" y="308875"/>
                    <a:pt x="1572360" y="332634"/>
                  </a:cubicBezTo>
                  <a:cubicBezTo>
                    <a:pt x="1548602" y="356393"/>
                    <a:pt x="1516378" y="369740"/>
                    <a:pt x="1482777" y="369740"/>
                  </a:cubicBezTo>
                  <a:lnTo>
                    <a:pt x="126689" y="369740"/>
                  </a:lnTo>
                  <a:cubicBezTo>
                    <a:pt x="93089" y="369740"/>
                    <a:pt x="60865" y="356393"/>
                    <a:pt x="37106" y="332634"/>
                  </a:cubicBezTo>
                  <a:cubicBezTo>
                    <a:pt x="13348" y="308875"/>
                    <a:pt x="0" y="276651"/>
                    <a:pt x="0" y="243051"/>
                  </a:cubicBezTo>
                  <a:lnTo>
                    <a:pt x="0" y="126689"/>
                  </a:lnTo>
                  <a:cubicBezTo>
                    <a:pt x="0" y="93089"/>
                    <a:pt x="13348" y="60865"/>
                    <a:pt x="37106" y="37106"/>
                  </a:cubicBezTo>
                  <a:cubicBezTo>
                    <a:pt x="60865" y="13348"/>
                    <a:pt x="93089" y="0"/>
                    <a:pt x="126689" y="0"/>
                  </a:cubicBezTo>
                  <a:close/>
                </a:path>
              </a:pathLst>
            </a:custGeom>
            <a:solidFill>
              <a:srgbClr val="121212"/>
            </a:solidFill>
          </p:spPr>
        </p:sp>
        <p:sp>
          <p:nvSpPr>
            <p:cNvPr name="TextBox 23" id="23"/>
            <p:cNvSpPr txBox="true"/>
            <p:nvPr/>
          </p:nvSpPr>
          <p:spPr>
            <a:xfrm>
              <a:off x="0" y="-47625"/>
              <a:ext cx="1609467" cy="41736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382881" y="8326083"/>
            <a:ext cx="5642894" cy="581470"/>
          </a:xfrm>
          <a:prstGeom prst="rect">
            <a:avLst/>
          </a:prstGeom>
        </p:spPr>
        <p:txBody>
          <a:bodyPr anchor="t" rtlCol="false" tIns="0" lIns="0" bIns="0" rIns="0">
            <a:spAutoFit/>
          </a:bodyPr>
          <a:lstStyle/>
          <a:p>
            <a:pPr algn="just">
              <a:lnSpc>
                <a:spcPts val="4700"/>
              </a:lnSpc>
            </a:pPr>
            <a:r>
              <a:rPr lang="en-US" b="true" sz="3357">
                <a:solidFill>
                  <a:srgbClr val="FFFFFF"/>
                </a:solidFill>
                <a:latin typeface="Roboto Bold"/>
                <a:ea typeface="Roboto Bold"/>
                <a:cs typeface="Roboto Bold"/>
                <a:sym typeface="Roboto Bold"/>
              </a:rPr>
              <a:t>3.Process Streamlining</a:t>
            </a:r>
          </a:p>
        </p:txBody>
      </p:sp>
      <p:sp>
        <p:nvSpPr>
          <p:cNvPr name="TextBox 25" id="25"/>
          <p:cNvSpPr txBox="true"/>
          <p:nvPr/>
        </p:nvSpPr>
        <p:spPr>
          <a:xfrm rot="0">
            <a:off x="9919267" y="4601923"/>
            <a:ext cx="4539562" cy="1352997"/>
          </a:xfrm>
          <a:prstGeom prst="rect">
            <a:avLst/>
          </a:prstGeom>
        </p:spPr>
        <p:txBody>
          <a:bodyPr anchor="t" rtlCol="false" tIns="0" lIns="0" bIns="0" rIns="0">
            <a:spAutoFit/>
          </a:bodyPr>
          <a:lstStyle/>
          <a:p>
            <a:pPr algn="l">
              <a:lnSpc>
                <a:spcPts val="5476"/>
              </a:lnSpc>
            </a:pPr>
            <a:r>
              <a:rPr lang="en-US" sz="3911" b="true">
                <a:solidFill>
                  <a:srgbClr val="FFFFFF"/>
                </a:solidFill>
                <a:latin typeface="Roboto Bold"/>
                <a:ea typeface="Roboto Bold"/>
                <a:cs typeface="Roboto Bold"/>
                <a:sym typeface="Roboto Bold"/>
              </a:rPr>
              <a:t>4.Supply  Chain Management</a:t>
            </a:r>
          </a:p>
        </p:txBody>
      </p:sp>
      <p:grpSp>
        <p:nvGrpSpPr>
          <p:cNvPr name="Group 26" id="26"/>
          <p:cNvGrpSpPr/>
          <p:nvPr/>
        </p:nvGrpSpPr>
        <p:grpSpPr>
          <a:xfrm rot="0">
            <a:off x="9384478" y="6531201"/>
            <a:ext cx="6929806" cy="1359681"/>
            <a:chOff x="0" y="0"/>
            <a:chExt cx="1825134" cy="358105"/>
          </a:xfrm>
        </p:grpSpPr>
        <p:sp>
          <p:nvSpPr>
            <p:cNvPr name="Freeform 27" id="27"/>
            <p:cNvSpPr/>
            <p:nvPr/>
          </p:nvSpPr>
          <p:spPr>
            <a:xfrm flipH="false" flipV="false" rot="0">
              <a:off x="0" y="0"/>
              <a:ext cx="1825134" cy="358105"/>
            </a:xfrm>
            <a:custGeom>
              <a:avLst/>
              <a:gdLst/>
              <a:ahLst/>
              <a:cxnLst/>
              <a:rect r="r" b="b" t="t" l="l"/>
              <a:pathLst>
                <a:path h="358105" w="1825134">
                  <a:moveTo>
                    <a:pt x="111719" y="0"/>
                  </a:moveTo>
                  <a:lnTo>
                    <a:pt x="1713415" y="0"/>
                  </a:lnTo>
                  <a:cubicBezTo>
                    <a:pt x="1775116" y="0"/>
                    <a:pt x="1825134" y="50018"/>
                    <a:pt x="1825134" y="111719"/>
                  </a:cubicBezTo>
                  <a:lnTo>
                    <a:pt x="1825134" y="246386"/>
                  </a:lnTo>
                  <a:cubicBezTo>
                    <a:pt x="1825134" y="308087"/>
                    <a:pt x="1775116" y="358105"/>
                    <a:pt x="1713415" y="358105"/>
                  </a:cubicBezTo>
                  <a:lnTo>
                    <a:pt x="111719" y="358105"/>
                  </a:lnTo>
                  <a:cubicBezTo>
                    <a:pt x="50018" y="358105"/>
                    <a:pt x="0" y="308087"/>
                    <a:pt x="0" y="246386"/>
                  </a:cubicBezTo>
                  <a:lnTo>
                    <a:pt x="0" y="111719"/>
                  </a:lnTo>
                  <a:cubicBezTo>
                    <a:pt x="0" y="50018"/>
                    <a:pt x="50018" y="0"/>
                    <a:pt x="111719" y="0"/>
                  </a:cubicBezTo>
                  <a:close/>
                </a:path>
              </a:pathLst>
            </a:custGeom>
            <a:solidFill>
              <a:srgbClr val="121212"/>
            </a:solidFill>
          </p:spPr>
        </p:sp>
        <p:sp>
          <p:nvSpPr>
            <p:cNvPr name="TextBox 28" id="28"/>
            <p:cNvSpPr txBox="true"/>
            <p:nvPr/>
          </p:nvSpPr>
          <p:spPr>
            <a:xfrm>
              <a:off x="0" y="-47625"/>
              <a:ext cx="1825134" cy="40573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9840518" y="6634497"/>
            <a:ext cx="6841871" cy="1921877"/>
          </a:xfrm>
          <a:prstGeom prst="rect">
            <a:avLst/>
          </a:prstGeom>
        </p:spPr>
        <p:txBody>
          <a:bodyPr anchor="t" rtlCol="false" tIns="0" lIns="0" bIns="0" rIns="0">
            <a:spAutoFit/>
          </a:bodyPr>
          <a:lstStyle/>
          <a:p>
            <a:pPr algn="l">
              <a:lnSpc>
                <a:spcPts val="5144"/>
              </a:lnSpc>
            </a:pPr>
            <a:r>
              <a:rPr lang="en-US" sz="3674" b="true">
                <a:solidFill>
                  <a:srgbClr val="FFFFFF"/>
                </a:solidFill>
                <a:latin typeface="Roboto Bold"/>
                <a:ea typeface="Roboto Bold"/>
                <a:cs typeface="Roboto Bold"/>
                <a:sym typeface="Roboto Bold"/>
              </a:rPr>
              <a:t>5.Competing with IndoMart's Scale</a:t>
            </a:r>
          </a:p>
          <a:p>
            <a:pPr algn="l">
              <a:lnSpc>
                <a:spcPts val="5144"/>
              </a:lnSpc>
            </a:pPr>
          </a:p>
        </p:txBody>
      </p:sp>
      <p:sp>
        <p:nvSpPr>
          <p:cNvPr name="Freeform 30" id="30"/>
          <p:cNvSpPr/>
          <p:nvPr/>
        </p:nvSpPr>
        <p:spPr>
          <a:xfrm flipH="false" flipV="false" rot="0">
            <a:off x="12189048" y="-1235305"/>
            <a:ext cx="6610518" cy="5271888"/>
          </a:xfrm>
          <a:custGeom>
            <a:avLst/>
            <a:gdLst/>
            <a:ahLst/>
            <a:cxnLst/>
            <a:rect r="r" b="b" t="t" l="l"/>
            <a:pathLst>
              <a:path h="5271888" w="6610518">
                <a:moveTo>
                  <a:pt x="0" y="0"/>
                </a:moveTo>
                <a:lnTo>
                  <a:pt x="6610518" y="0"/>
                </a:lnTo>
                <a:lnTo>
                  <a:pt x="6610518" y="5271888"/>
                </a:lnTo>
                <a:lnTo>
                  <a:pt x="0" y="5271888"/>
                </a:lnTo>
                <a:lnTo>
                  <a:pt x="0" y="0"/>
                </a:lnTo>
                <a:close/>
              </a:path>
            </a:pathLst>
          </a:custGeom>
          <a:blipFill>
            <a:blip r:embed="rId4">
              <a:alphaModFix amt="57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grpSp>
        <p:nvGrpSpPr>
          <p:cNvPr name="Group 3" id="3"/>
          <p:cNvGrpSpPr/>
          <p:nvPr/>
        </p:nvGrpSpPr>
        <p:grpSpPr>
          <a:xfrm rot="0">
            <a:off x="6915250" y="1124623"/>
            <a:ext cx="7881296" cy="3922955"/>
            <a:chOff x="0" y="0"/>
            <a:chExt cx="2207367" cy="1098728"/>
          </a:xfrm>
        </p:grpSpPr>
        <p:sp>
          <p:nvSpPr>
            <p:cNvPr name="Freeform 4" id="4"/>
            <p:cNvSpPr/>
            <p:nvPr/>
          </p:nvSpPr>
          <p:spPr>
            <a:xfrm flipH="false" flipV="false" rot="0">
              <a:off x="0" y="0"/>
              <a:ext cx="2207367" cy="1098728"/>
            </a:xfrm>
            <a:custGeom>
              <a:avLst/>
              <a:gdLst/>
              <a:ahLst/>
              <a:cxnLst/>
              <a:rect r="r" b="b" t="t" l="l"/>
              <a:pathLst>
                <a:path h="1098728" w="2207367">
                  <a:moveTo>
                    <a:pt x="14735" y="0"/>
                  </a:moveTo>
                  <a:lnTo>
                    <a:pt x="2192632" y="0"/>
                  </a:lnTo>
                  <a:cubicBezTo>
                    <a:pt x="2200770" y="0"/>
                    <a:pt x="2207367" y="6597"/>
                    <a:pt x="2207367" y="14735"/>
                  </a:cubicBezTo>
                  <a:lnTo>
                    <a:pt x="2207367" y="1083993"/>
                  </a:lnTo>
                  <a:cubicBezTo>
                    <a:pt x="2207367" y="1087901"/>
                    <a:pt x="2205814" y="1091649"/>
                    <a:pt x="2203051" y="1094412"/>
                  </a:cubicBezTo>
                  <a:cubicBezTo>
                    <a:pt x="2200288" y="1097175"/>
                    <a:pt x="2196540" y="1098728"/>
                    <a:pt x="2192632" y="1098728"/>
                  </a:cubicBezTo>
                  <a:lnTo>
                    <a:pt x="14735" y="1098728"/>
                  </a:lnTo>
                  <a:cubicBezTo>
                    <a:pt x="6597" y="1098728"/>
                    <a:pt x="0" y="1092131"/>
                    <a:pt x="0" y="1083993"/>
                  </a:cubicBezTo>
                  <a:lnTo>
                    <a:pt x="0" y="14735"/>
                  </a:lnTo>
                  <a:cubicBezTo>
                    <a:pt x="0" y="10827"/>
                    <a:pt x="1552" y="7079"/>
                    <a:pt x="4316" y="4316"/>
                  </a:cubicBezTo>
                  <a:cubicBezTo>
                    <a:pt x="7079" y="1552"/>
                    <a:pt x="10827" y="0"/>
                    <a:pt x="14735" y="0"/>
                  </a:cubicBezTo>
                  <a:close/>
                </a:path>
              </a:pathLst>
            </a:custGeom>
            <a:solidFill>
              <a:srgbClr val="3A855D"/>
            </a:solidFill>
          </p:spPr>
        </p:sp>
        <p:sp>
          <p:nvSpPr>
            <p:cNvPr name="TextBox 5" id="5"/>
            <p:cNvSpPr txBox="true"/>
            <p:nvPr/>
          </p:nvSpPr>
          <p:spPr>
            <a:xfrm>
              <a:off x="0" y="85725"/>
              <a:ext cx="2207367" cy="1013003"/>
            </a:xfrm>
            <a:prstGeom prst="rect">
              <a:avLst/>
            </a:prstGeom>
          </p:spPr>
          <p:txBody>
            <a:bodyPr anchor="ctr" rtlCol="false" tIns="50800" lIns="50800" bIns="50800" rIns="50800"/>
            <a:lstStyle/>
            <a:p>
              <a:pPr algn="ctr">
                <a:lnSpc>
                  <a:spcPts val="1925"/>
                </a:lnSpc>
              </a:pPr>
            </a:p>
          </p:txBody>
        </p:sp>
      </p:grpSp>
      <p:grpSp>
        <p:nvGrpSpPr>
          <p:cNvPr name="Group 6" id="6"/>
          <p:cNvGrpSpPr/>
          <p:nvPr/>
        </p:nvGrpSpPr>
        <p:grpSpPr>
          <a:xfrm rot="0">
            <a:off x="6915250" y="5239423"/>
            <a:ext cx="7881296" cy="3922955"/>
            <a:chOff x="0" y="0"/>
            <a:chExt cx="2207367" cy="1098728"/>
          </a:xfrm>
        </p:grpSpPr>
        <p:sp>
          <p:nvSpPr>
            <p:cNvPr name="Freeform 7" id="7"/>
            <p:cNvSpPr/>
            <p:nvPr/>
          </p:nvSpPr>
          <p:spPr>
            <a:xfrm flipH="false" flipV="false" rot="0">
              <a:off x="0" y="0"/>
              <a:ext cx="2207367" cy="1098728"/>
            </a:xfrm>
            <a:custGeom>
              <a:avLst/>
              <a:gdLst/>
              <a:ahLst/>
              <a:cxnLst/>
              <a:rect r="r" b="b" t="t" l="l"/>
              <a:pathLst>
                <a:path h="1098728" w="2207367">
                  <a:moveTo>
                    <a:pt x="14735" y="0"/>
                  </a:moveTo>
                  <a:lnTo>
                    <a:pt x="2192632" y="0"/>
                  </a:lnTo>
                  <a:cubicBezTo>
                    <a:pt x="2200770" y="0"/>
                    <a:pt x="2207367" y="6597"/>
                    <a:pt x="2207367" y="14735"/>
                  </a:cubicBezTo>
                  <a:lnTo>
                    <a:pt x="2207367" y="1083993"/>
                  </a:lnTo>
                  <a:cubicBezTo>
                    <a:pt x="2207367" y="1087901"/>
                    <a:pt x="2205814" y="1091649"/>
                    <a:pt x="2203051" y="1094412"/>
                  </a:cubicBezTo>
                  <a:cubicBezTo>
                    <a:pt x="2200288" y="1097175"/>
                    <a:pt x="2196540" y="1098728"/>
                    <a:pt x="2192632" y="1098728"/>
                  </a:cubicBezTo>
                  <a:lnTo>
                    <a:pt x="14735" y="1098728"/>
                  </a:lnTo>
                  <a:cubicBezTo>
                    <a:pt x="6597" y="1098728"/>
                    <a:pt x="0" y="1092131"/>
                    <a:pt x="0" y="1083993"/>
                  </a:cubicBezTo>
                  <a:lnTo>
                    <a:pt x="0" y="14735"/>
                  </a:lnTo>
                  <a:cubicBezTo>
                    <a:pt x="0" y="10827"/>
                    <a:pt x="1552" y="7079"/>
                    <a:pt x="4316" y="4316"/>
                  </a:cubicBezTo>
                  <a:cubicBezTo>
                    <a:pt x="7079" y="1552"/>
                    <a:pt x="10827" y="0"/>
                    <a:pt x="14735" y="0"/>
                  </a:cubicBezTo>
                  <a:close/>
                </a:path>
              </a:pathLst>
            </a:custGeom>
            <a:solidFill>
              <a:srgbClr val="3A855D"/>
            </a:solidFill>
          </p:spPr>
        </p:sp>
        <p:sp>
          <p:nvSpPr>
            <p:cNvPr name="TextBox 8" id="8"/>
            <p:cNvSpPr txBox="true"/>
            <p:nvPr/>
          </p:nvSpPr>
          <p:spPr>
            <a:xfrm>
              <a:off x="0" y="85725"/>
              <a:ext cx="2207367" cy="1013003"/>
            </a:xfrm>
            <a:prstGeom prst="rect">
              <a:avLst/>
            </a:prstGeom>
          </p:spPr>
          <p:txBody>
            <a:bodyPr anchor="ctr" rtlCol="false" tIns="50800" lIns="50800" bIns="50800" rIns="50800"/>
            <a:lstStyle/>
            <a:p>
              <a:pPr algn="ctr">
                <a:lnSpc>
                  <a:spcPts val="1925"/>
                </a:lnSpc>
              </a:pPr>
            </a:p>
          </p:txBody>
        </p:sp>
      </p:grpSp>
      <p:sp>
        <p:nvSpPr>
          <p:cNvPr name="Freeform 9" id="9"/>
          <p:cNvSpPr/>
          <p:nvPr/>
        </p:nvSpPr>
        <p:spPr>
          <a:xfrm flipH="false" flipV="false" rot="-2700000">
            <a:off x="5364593" y="2788521"/>
            <a:ext cx="1066177" cy="478811"/>
          </a:xfrm>
          <a:custGeom>
            <a:avLst/>
            <a:gdLst/>
            <a:ahLst/>
            <a:cxnLst/>
            <a:rect r="r" b="b" t="t" l="l"/>
            <a:pathLst>
              <a:path h="478811" w="1066177">
                <a:moveTo>
                  <a:pt x="0" y="0"/>
                </a:moveTo>
                <a:lnTo>
                  <a:pt x="1066177" y="0"/>
                </a:lnTo>
                <a:lnTo>
                  <a:pt x="1066177" y="478811"/>
                </a:lnTo>
                <a:lnTo>
                  <a:pt x="0" y="4788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3209977">
            <a:off x="5327900" y="7620482"/>
            <a:ext cx="1066177" cy="478811"/>
          </a:xfrm>
          <a:custGeom>
            <a:avLst/>
            <a:gdLst/>
            <a:ahLst/>
            <a:cxnLst/>
            <a:rect r="r" b="b" t="t" l="l"/>
            <a:pathLst>
              <a:path h="478811" w="1066177">
                <a:moveTo>
                  <a:pt x="0" y="0"/>
                </a:moveTo>
                <a:lnTo>
                  <a:pt x="1066177" y="0"/>
                </a:lnTo>
                <a:lnTo>
                  <a:pt x="1066177" y="478810"/>
                </a:lnTo>
                <a:lnTo>
                  <a:pt x="0" y="4788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625234" y="1664338"/>
            <a:ext cx="1352836" cy="1444777"/>
          </a:xfrm>
          <a:custGeom>
            <a:avLst/>
            <a:gdLst/>
            <a:ahLst/>
            <a:cxnLst/>
            <a:rect r="r" b="b" t="t" l="l"/>
            <a:pathLst>
              <a:path h="1444777" w="1352836">
                <a:moveTo>
                  <a:pt x="0" y="0"/>
                </a:moveTo>
                <a:lnTo>
                  <a:pt x="1352836" y="0"/>
                </a:lnTo>
                <a:lnTo>
                  <a:pt x="1352836" y="1444777"/>
                </a:lnTo>
                <a:lnTo>
                  <a:pt x="0" y="1444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0" y="3881312"/>
            <a:ext cx="6599399" cy="3461385"/>
          </a:xfrm>
          <a:prstGeom prst="rect">
            <a:avLst/>
          </a:prstGeom>
        </p:spPr>
        <p:txBody>
          <a:bodyPr anchor="t" rtlCol="false" tIns="0" lIns="0" bIns="0" rIns="0">
            <a:spAutoFit/>
          </a:bodyPr>
          <a:lstStyle/>
          <a:p>
            <a:pPr algn="ctr">
              <a:lnSpc>
                <a:spcPts val="6720"/>
              </a:lnSpc>
            </a:pPr>
            <a:r>
              <a:rPr lang="en-US" sz="7000" spc="-574">
                <a:solidFill>
                  <a:srgbClr val="000000"/>
                </a:solidFill>
                <a:latin typeface="Public Sans"/>
                <a:ea typeface="Public Sans"/>
                <a:cs typeface="Public Sans"/>
                <a:sym typeface="Public Sans"/>
              </a:rPr>
              <a:t>Customer Engagement Initiatives for BharatMart</a:t>
            </a:r>
          </a:p>
        </p:txBody>
      </p:sp>
      <p:sp>
        <p:nvSpPr>
          <p:cNvPr name="TextBox 13" id="13"/>
          <p:cNvSpPr txBox="true"/>
          <p:nvPr/>
        </p:nvSpPr>
        <p:spPr>
          <a:xfrm rot="0">
            <a:off x="7613381" y="3028950"/>
            <a:ext cx="5707235" cy="1760220"/>
          </a:xfrm>
          <a:prstGeom prst="rect">
            <a:avLst/>
          </a:prstGeom>
        </p:spPr>
        <p:txBody>
          <a:bodyPr anchor="t" rtlCol="false" tIns="0" lIns="0" bIns="0" rIns="0">
            <a:spAutoFit/>
          </a:bodyPr>
          <a:lstStyle/>
          <a:p>
            <a:pPr algn="just" marL="561336" indent="-280668" lvl="1">
              <a:lnSpc>
                <a:spcPts val="3509"/>
              </a:lnSpc>
              <a:buFont typeface="Arial"/>
              <a:buChar char="•"/>
            </a:pPr>
            <a:r>
              <a:rPr lang="en-US" b="true" sz="2599" spc="155">
                <a:solidFill>
                  <a:srgbClr val="000000"/>
                </a:solidFill>
                <a:latin typeface="Public Sans Medium"/>
                <a:ea typeface="Public Sans Medium"/>
                <a:cs typeface="Public Sans Medium"/>
                <a:sym typeface="Public Sans Medium"/>
              </a:rPr>
              <a:t>Hyperlocal content</a:t>
            </a:r>
          </a:p>
          <a:p>
            <a:pPr algn="just" marL="561336" indent="-280668" lvl="1">
              <a:lnSpc>
                <a:spcPts val="3509"/>
              </a:lnSpc>
              <a:buFont typeface="Arial"/>
              <a:buChar char="•"/>
            </a:pPr>
            <a:r>
              <a:rPr lang="en-US" b="true" sz="2599" spc="155">
                <a:solidFill>
                  <a:srgbClr val="000000"/>
                </a:solidFill>
                <a:latin typeface="Public Sans Medium"/>
                <a:ea typeface="Public Sans Medium"/>
                <a:cs typeface="Public Sans Medium"/>
                <a:sym typeface="Public Sans Medium"/>
              </a:rPr>
              <a:t>Personalized promotions</a:t>
            </a:r>
          </a:p>
          <a:p>
            <a:pPr algn="just" marL="561336" indent="-280668" lvl="1">
              <a:lnSpc>
                <a:spcPts val="3509"/>
              </a:lnSpc>
              <a:buFont typeface="Arial"/>
              <a:buChar char="•"/>
            </a:pPr>
            <a:r>
              <a:rPr lang="en-US" b="true" sz="2599" spc="155">
                <a:solidFill>
                  <a:srgbClr val="000000"/>
                </a:solidFill>
                <a:latin typeface="Public Sans Medium"/>
                <a:ea typeface="Public Sans Medium"/>
                <a:cs typeface="Public Sans Medium"/>
                <a:sym typeface="Public Sans Medium"/>
              </a:rPr>
              <a:t>Community-driven marketing</a:t>
            </a:r>
          </a:p>
          <a:p>
            <a:pPr algn="just" marL="561336" indent="-280668" lvl="1">
              <a:lnSpc>
                <a:spcPts val="3509"/>
              </a:lnSpc>
              <a:buFont typeface="Arial"/>
              <a:buChar char="•"/>
            </a:pPr>
            <a:r>
              <a:rPr lang="en-US" b="true" sz="2599" spc="155">
                <a:solidFill>
                  <a:srgbClr val="000000"/>
                </a:solidFill>
                <a:latin typeface="Public Sans Medium"/>
                <a:ea typeface="Public Sans Medium"/>
                <a:cs typeface="Public Sans Medium"/>
                <a:sym typeface="Public Sans Medium"/>
              </a:rPr>
              <a:t>Mobile-first approach</a:t>
            </a:r>
          </a:p>
        </p:txBody>
      </p:sp>
      <p:sp>
        <p:nvSpPr>
          <p:cNvPr name="TextBox 14" id="14"/>
          <p:cNvSpPr txBox="true"/>
          <p:nvPr/>
        </p:nvSpPr>
        <p:spPr>
          <a:xfrm rot="0">
            <a:off x="7815517" y="1819275"/>
            <a:ext cx="6061380" cy="1127762"/>
          </a:xfrm>
          <a:prstGeom prst="rect">
            <a:avLst/>
          </a:prstGeom>
        </p:spPr>
        <p:txBody>
          <a:bodyPr anchor="t" rtlCol="false" tIns="0" lIns="0" bIns="0" rIns="0">
            <a:spAutoFit/>
          </a:bodyPr>
          <a:lstStyle/>
          <a:p>
            <a:pPr algn="ctr">
              <a:lnSpc>
                <a:spcPts val="4320"/>
              </a:lnSpc>
            </a:pPr>
            <a:r>
              <a:rPr lang="en-US" sz="4500" spc="-369">
                <a:solidFill>
                  <a:srgbClr val="000000"/>
                </a:solidFill>
                <a:latin typeface="Public Sans"/>
                <a:ea typeface="Public Sans"/>
                <a:cs typeface="Public Sans"/>
                <a:sym typeface="Public Sans"/>
              </a:rPr>
              <a:t>1) Targeted Marketing Campaigns:</a:t>
            </a:r>
          </a:p>
        </p:txBody>
      </p:sp>
      <p:sp>
        <p:nvSpPr>
          <p:cNvPr name="TextBox 15" id="15"/>
          <p:cNvSpPr txBox="true"/>
          <p:nvPr/>
        </p:nvSpPr>
        <p:spPr>
          <a:xfrm rot="0">
            <a:off x="7613381" y="6770370"/>
            <a:ext cx="7183165" cy="1797921"/>
          </a:xfrm>
          <a:prstGeom prst="rect">
            <a:avLst/>
          </a:prstGeom>
        </p:spPr>
        <p:txBody>
          <a:bodyPr anchor="t" rtlCol="false" tIns="0" lIns="0" bIns="0" rIns="0">
            <a:spAutoFit/>
          </a:bodyPr>
          <a:lstStyle/>
          <a:p>
            <a:pPr algn="just" marL="565857" indent="-282928" lvl="1">
              <a:lnSpc>
                <a:spcPts val="3538"/>
              </a:lnSpc>
              <a:spcBef>
                <a:spcPct val="0"/>
              </a:spcBef>
              <a:buFont typeface="Arial"/>
              <a:buChar char="•"/>
            </a:pPr>
            <a:r>
              <a:rPr lang="en-US" b="true" sz="2620" spc="157">
                <a:solidFill>
                  <a:srgbClr val="000000"/>
                </a:solidFill>
                <a:latin typeface="Public Sans Medium"/>
                <a:ea typeface="Public Sans Medium"/>
                <a:cs typeface="Public Sans Medium"/>
                <a:sym typeface="Public Sans Medium"/>
              </a:rPr>
              <a:t>Tie</a:t>
            </a:r>
            <a:r>
              <a:rPr lang="en-US" b="true" sz="2620" spc="157" u="none">
                <a:solidFill>
                  <a:srgbClr val="000000"/>
                </a:solidFill>
                <a:latin typeface="Public Sans Medium"/>
                <a:ea typeface="Public Sans Medium"/>
                <a:cs typeface="Public Sans Medium"/>
                <a:sym typeface="Public Sans Medium"/>
              </a:rPr>
              <a:t>red loyalty program</a:t>
            </a:r>
          </a:p>
          <a:p>
            <a:pPr algn="just" marL="565857" indent="-282928" lvl="1">
              <a:lnSpc>
                <a:spcPts val="3538"/>
              </a:lnSpc>
              <a:spcBef>
                <a:spcPct val="0"/>
              </a:spcBef>
              <a:buFont typeface="Arial"/>
              <a:buChar char="•"/>
            </a:pPr>
            <a:r>
              <a:rPr lang="en-US" b="true" sz="2620" spc="157" u="none">
                <a:solidFill>
                  <a:srgbClr val="000000"/>
                </a:solidFill>
                <a:latin typeface="Public Sans Medium"/>
                <a:ea typeface="Public Sans Medium"/>
                <a:cs typeface="Public Sans Medium"/>
                <a:sym typeface="Public Sans Medium"/>
              </a:rPr>
              <a:t>Referral program</a:t>
            </a:r>
          </a:p>
          <a:p>
            <a:pPr algn="just" marL="565857" indent="-282928" lvl="1">
              <a:lnSpc>
                <a:spcPts val="3538"/>
              </a:lnSpc>
              <a:spcBef>
                <a:spcPct val="0"/>
              </a:spcBef>
              <a:buFont typeface="Arial"/>
              <a:buChar char="•"/>
            </a:pPr>
            <a:r>
              <a:rPr lang="en-US" b="true" sz="2620" spc="157" u="none">
                <a:solidFill>
                  <a:srgbClr val="000000"/>
                </a:solidFill>
                <a:latin typeface="Public Sans Medium"/>
                <a:ea typeface="Public Sans Medium"/>
                <a:cs typeface="Public Sans Medium"/>
                <a:sym typeface="Public Sans Medium"/>
              </a:rPr>
              <a:t>Community events and partnerships </a:t>
            </a:r>
          </a:p>
          <a:p>
            <a:pPr algn="just" marL="565857" indent="-282928" lvl="1">
              <a:lnSpc>
                <a:spcPts val="3538"/>
              </a:lnSpc>
              <a:spcBef>
                <a:spcPct val="0"/>
              </a:spcBef>
              <a:buFont typeface="Arial"/>
              <a:buChar char="•"/>
            </a:pPr>
            <a:r>
              <a:rPr lang="en-US" b="true" sz="2620" spc="157" u="none">
                <a:solidFill>
                  <a:srgbClr val="000000"/>
                </a:solidFill>
                <a:latin typeface="Public Sans Medium"/>
                <a:ea typeface="Public Sans Medium"/>
                <a:cs typeface="Public Sans Medium"/>
                <a:sym typeface="Public Sans Medium"/>
              </a:rPr>
              <a:t>Gamification elements.</a:t>
            </a:r>
          </a:p>
        </p:txBody>
      </p:sp>
      <p:sp>
        <p:nvSpPr>
          <p:cNvPr name="TextBox 16" id="16"/>
          <p:cNvSpPr txBox="true"/>
          <p:nvPr/>
        </p:nvSpPr>
        <p:spPr>
          <a:xfrm rot="0">
            <a:off x="7362115" y="5934075"/>
            <a:ext cx="5206156" cy="584837"/>
          </a:xfrm>
          <a:prstGeom prst="rect">
            <a:avLst/>
          </a:prstGeom>
        </p:spPr>
        <p:txBody>
          <a:bodyPr anchor="t" rtlCol="false" tIns="0" lIns="0" bIns="0" rIns="0">
            <a:spAutoFit/>
          </a:bodyPr>
          <a:lstStyle/>
          <a:p>
            <a:pPr algn="ctr">
              <a:lnSpc>
                <a:spcPts val="4320"/>
              </a:lnSpc>
            </a:pPr>
            <a:r>
              <a:rPr lang="en-US" sz="4500" spc="-369">
                <a:solidFill>
                  <a:srgbClr val="000000"/>
                </a:solidFill>
                <a:latin typeface="Public Sans"/>
                <a:ea typeface="Public Sans"/>
                <a:cs typeface="Public Sans"/>
                <a:sym typeface="Public Sans"/>
              </a:rPr>
              <a:t>2) Loyalty Programs: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454910" y="-603772"/>
            <a:ext cx="4967219" cy="11216898"/>
            <a:chOff x="0" y="0"/>
            <a:chExt cx="2117230" cy="4781095"/>
          </a:xfrm>
        </p:grpSpPr>
        <p:sp>
          <p:nvSpPr>
            <p:cNvPr name="Freeform 4" id="4"/>
            <p:cNvSpPr/>
            <p:nvPr/>
          </p:nvSpPr>
          <p:spPr>
            <a:xfrm flipH="false" flipV="false" rot="0">
              <a:off x="0" y="0"/>
              <a:ext cx="2117230" cy="4781095"/>
            </a:xfrm>
            <a:custGeom>
              <a:avLst/>
              <a:gdLst/>
              <a:ahLst/>
              <a:cxnLst/>
              <a:rect r="r" b="b" t="t" l="l"/>
              <a:pathLst>
                <a:path h="4781095" w="2117230">
                  <a:moveTo>
                    <a:pt x="0" y="0"/>
                  </a:moveTo>
                  <a:lnTo>
                    <a:pt x="2117230" y="0"/>
                  </a:lnTo>
                  <a:lnTo>
                    <a:pt x="2117230" y="4781095"/>
                  </a:lnTo>
                  <a:lnTo>
                    <a:pt x="0" y="4781095"/>
                  </a:lnTo>
                  <a:close/>
                </a:path>
              </a:pathLst>
            </a:custGeom>
            <a:solidFill>
              <a:srgbClr val="397D5A"/>
            </a:solidFill>
          </p:spPr>
        </p:sp>
        <p:sp>
          <p:nvSpPr>
            <p:cNvPr name="TextBox 5" id="5"/>
            <p:cNvSpPr txBox="true"/>
            <p:nvPr/>
          </p:nvSpPr>
          <p:spPr>
            <a:xfrm>
              <a:off x="0" y="-95250"/>
              <a:ext cx="2117230" cy="4876345"/>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2683198" y="5004677"/>
            <a:ext cx="6319181" cy="4455165"/>
            <a:chOff x="0" y="0"/>
            <a:chExt cx="692357" cy="488127"/>
          </a:xfrm>
        </p:grpSpPr>
        <p:sp>
          <p:nvSpPr>
            <p:cNvPr name="Freeform 7" id="7"/>
            <p:cNvSpPr/>
            <p:nvPr/>
          </p:nvSpPr>
          <p:spPr>
            <a:xfrm flipH="false" flipV="false" rot="0">
              <a:off x="0" y="0"/>
              <a:ext cx="692357" cy="488127"/>
            </a:xfrm>
            <a:custGeom>
              <a:avLst/>
              <a:gdLst/>
              <a:ahLst/>
              <a:cxnLst/>
              <a:rect r="r" b="b" t="t" l="l"/>
              <a:pathLst>
                <a:path h="488127" w="692357">
                  <a:moveTo>
                    <a:pt x="0" y="0"/>
                  </a:moveTo>
                  <a:lnTo>
                    <a:pt x="692357" y="0"/>
                  </a:lnTo>
                  <a:lnTo>
                    <a:pt x="692357" y="488127"/>
                  </a:lnTo>
                  <a:lnTo>
                    <a:pt x="0" y="488127"/>
                  </a:lnTo>
                  <a:close/>
                </a:path>
              </a:pathLst>
            </a:custGeom>
            <a:solidFill>
              <a:srgbClr val="000000"/>
            </a:solidFill>
          </p:spPr>
        </p:sp>
        <p:sp>
          <p:nvSpPr>
            <p:cNvPr name="TextBox 8" id="8"/>
            <p:cNvSpPr txBox="true"/>
            <p:nvPr/>
          </p:nvSpPr>
          <p:spPr>
            <a:xfrm>
              <a:off x="0" y="-95250"/>
              <a:ext cx="692357" cy="583377"/>
            </a:xfrm>
            <a:prstGeom prst="rect">
              <a:avLst/>
            </a:prstGeom>
          </p:spPr>
          <p:txBody>
            <a:bodyPr anchor="ctr" rtlCol="false" tIns="50800" lIns="50800" bIns="50800" rIns="50800"/>
            <a:lstStyle/>
            <a:p>
              <a:pPr algn="ctr">
                <a:lnSpc>
                  <a:spcPts val="3213"/>
                </a:lnSpc>
              </a:pPr>
            </a:p>
          </p:txBody>
        </p:sp>
      </p:grpSp>
      <p:grpSp>
        <p:nvGrpSpPr>
          <p:cNvPr name="Group 9" id="9"/>
          <p:cNvGrpSpPr/>
          <p:nvPr/>
        </p:nvGrpSpPr>
        <p:grpSpPr>
          <a:xfrm rot="0">
            <a:off x="2465038" y="4744973"/>
            <a:ext cx="6319181" cy="4455165"/>
            <a:chOff x="0" y="0"/>
            <a:chExt cx="692357" cy="488127"/>
          </a:xfrm>
        </p:grpSpPr>
        <p:sp>
          <p:nvSpPr>
            <p:cNvPr name="Freeform 10" id="10"/>
            <p:cNvSpPr/>
            <p:nvPr/>
          </p:nvSpPr>
          <p:spPr>
            <a:xfrm flipH="false" flipV="false" rot="0">
              <a:off x="0" y="0"/>
              <a:ext cx="692357" cy="488127"/>
            </a:xfrm>
            <a:custGeom>
              <a:avLst/>
              <a:gdLst/>
              <a:ahLst/>
              <a:cxnLst/>
              <a:rect r="r" b="b" t="t" l="l"/>
              <a:pathLst>
                <a:path h="488127" w="692357">
                  <a:moveTo>
                    <a:pt x="0" y="0"/>
                  </a:moveTo>
                  <a:lnTo>
                    <a:pt x="692357" y="0"/>
                  </a:lnTo>
                  <a:lnTo>
                    <a:pt x="692357" y="488127"/>
                  </a:lnTo>
                  <a:lnTo>
                    <a:pt x="0" y="488127"/>
                  </a:lnTo>
                  <a:close/>
                </a:path>
              </a:pathLst>
            </a:custGeom>
            <a:solidFill>
              <a:srgbClr val="FFFFFF"/>
            </a:solidFill>
          </p:spPr>
        </p:sp>
        <p:sp>
          <p:nvSpPr>
            <p:cNvPr name="TextBox 11" id="11"/>
            <p:cNvSpPr txBox="true"/>
            <p:nvPr/>
          </p:nvSpPr>
          <p:spPr>
            <a:xfrm>
              <a:off x="0" y="-95250"/>
              <a:ext cx="692357" cy="583377"/>
            </a:xfrm>
            <a:prstGeom prst="rect">
              <a:avLst/>
            </a:prstGeom>
          </p:spPr>
          <p:txBody>
            <a:bodyPr anchor="ctr" rtlCol="false" tIns="50800" lIns="50800" bIns="50800" rIns="50800"/>
            <a:lstStyle/>
            <a:p>
              <a:pPr algn="ctr">
                <a:lnSpc>
                  <a:spcPts val="3213"/>
                </a:lnSpc>
              </a:pPr>
            </a:p>
          </p:txBody>
        </p:sp>
      </p:grpSp>
      <p:grpSp>
        <p:nvGrpSpPr>
          <p:cNvPr name="Group 12" id="12"/>
          <p:cNvGrpSpPr/>
          <p:nvPr/>
        </p:nvGrpSpPr>
        <p:grpSpPr>
          <a:xfrm rot="0">
            <a:off x="9922079" y="5004677"/>
            <a:ext cx="6319181" cy="4455165"/>
            <a:chOff x="0" y="0"/>
            <a:chExt cx="692357" cy="488127"/>
          </a:xfrm>
        </p:grpSpPr>
        <p:sp>
          <p:nvSpPr>
            <p:cNvPr name="Freeform 13" id="13"/>
            <p:cNvSpPr/>
            <p:nvPr/>
          </p:nvSpPr>
          <p:spPr>
            <a:xfrm flipH="false" flipV="false" rot="0">
              <a:off x="0" y="0"/>
              <a:ext cx="692357" cy="488127"/>
            </a:xfrm>
            <a:custGeom>
              <a:avLst/>
              <a:gdLst/>
              <a:ahLst/>
              <a:cxnLst/>
              <a:rect r="r" b="b" t="t" l="l"/>
              <a:pathLst>
                <a:path h="488127" w="692357">
                  <a:moveTo>
                    <a:pt x="0" y="0"/>
                  </a:moveTo>
                  <a:lnTo>
                    <a:pt x="692357" y="0"/>
                  </a:lnTo>
                  <a:lnTo>
                    <a:pt x="692357" y="488127"/>
                  </a:lnTo>
                  <a:lnTo>
                    <a:pt x="0" y="488127"/>
                  </a:lnTo>
                  <a:close/>
                </a:path>
              </a:pathLst>
            </a:custGeom>
            <a:solidFill>
              <a:srgbClr val="000000"/>
            </a:solidFill>
          </p:spPr>
        </p:sp>
        <p:sp>
          <p:nvSpPr>
            <p:cNvPr name="TextBox 14" id="14"/>
            <p:cNvSpPr txBox="true"/>
            <p:nvPr/>
          </p:nvSpPr>
          <p:spPr>
            <a:xfrm>
              <a:off x="0" y="-95250"/>
              <a:ext cx="692357" cy="583377"/>
            </a:xfrm>
            <a:prstGeom prst="rect">
              <a:avLst/>
            </a:prstGeom>
          </p:spPr>
          <p:txBody>
            <a:bodyPr anchor="ctr" rtlCol="false" tIns="50800" lIns="50800" bIns="50800" rIns="50800"/>
            <a:lstStyle/>
            <a:p>
              <a:pPr algn="ctr">
                <a:lnSpc>
                  <a:spcPts val="3213"/>
                </a:lnSpc>
              </a:pPr>
            </a:p>
          </p:txBody>
        </p:sp>
      </p:grpSp>
      <p:grpSp>
        <p:nvGrpSpPr>
          <p:cNvPr name="Group 15" id="15"/>
          <p:cNvGrpSpPr/>
          <p:nvPr/>
        </p:nvGrpSpPr>
        <p:grpSpPr>
          <a:xfrm rot="0">
            <a:off x="9703920" y="4744973"/>
            <a:ext cx="6319181" cy="4455165"/>
            <a:chOff x="0" y="0"/>
            <a:chExt cx="692357" cy="488127"/>
          </a:xfrm>
        </p:grpSpPr>
        <p:sp>
          <p:nvSpPr>
            <p:cNvPr name="Freeform 16" id="16"/>
            <p:cNvSpPr/>
            <p:nvPr/>
          </p:nvSpPr>
          <p:spPr>
            <a:xfrm flipH="false" flipV="false" rot="0">
              <a:off x="0" y="0"/>
              <a:ext cx="692357" cy="488127"/>
            </a:xfrm>
            <a:custGeom>
              <a:avLst/>
              <a:gdLst/>
              <a:ahLst/>
              <a:cxnLst/>
              <a:rect r="r" b="b" t="t" l="l"/>
              <a:pathLst>
                <a:path h="488127" w="692357">
                  <a:moveTo>
                    <a:pt x="0" y="0"/>
                  </a:moveTo>
                  <a:lnTo>
                    <a:pt x="692357" y="0"/>
                  </a:lnTo>
                  <a:lnTo>
                    <a:pt x="692357" y="488127"/>
                  </a:lnTo>
                  <a:lnTo>
                    <a:pt x="0" y="488127"/>
                  </a:lnTo>
                  <a:close/>
                </a:path>
              </a:pathLst>
            </a:custGeom>
            <a:solidFill>
              <a:srgbClr val="FFFFFF"/>
            </a:solidFill>
          </p:spPr>
        </p:sp>
        <p:sp>
          <p:nvSpPr>
            <p:cNvPr name="TextBox 17" id="17"/>
            <p:cNvSpPr txBox="true"/>
            <p:nvPr/>
          </p:nvSpPr>
          <p:spPr>
            <a:xfrm>
              <a:off x="0" y="-95250"/>
              <a:ext cx="692357" cy="583377"/>
            </a:xfrm>
            <a:prstGeom prst="rect">
              <a:avLst/>
            </a:prstGeom>
          </p:spPr>
          <p:txBody>
            <a:bodyPr anchor="ctr" rtlCol="false" tIns="50800" lIns="50800" bIns="50800" rIns="50800"/>
            <a:lstStyle/>
            <a:p>
              <a:pPr algn="ctr">
                <a:lnSpc>
                  <a:spcPts val="3213"/>
                </a:lnSpc>
              </a:pPr>
            </a:p>
          </p:txBody>
        </p:sp>
      </p:grpSp>
      <p:sp>
        <p:nvSpPr>
          <p:cNvPr name="TextBox 18" id="18"/>
          <p:cNvSpPr txBox="true"/>
          <p:nvPr/>
        </p:nvSpPr>
        <p:spPr>
          <a:xfrm rot="0">
            <a:off x="1375513" y="924882"/>
            <a:ext cx="14865748" cy="3460263"/>
          </a:xfrm>
          <a:prstGeom prst="rect">
            <a:avLst/>
          </a:prstGeom>
        </p:spPr>
        <p:txBody>
          <a:bodyPr anchor="t" rtlCol="false" tIns="0" lIns="0" bIns="0" rIns="0">
            <a:spAutoFit/>
          </a:bodyPr>
          <a:lstStyle/>
          <a:p>
            <a:pPr algn="l" marL="0" indent="0" lvl="0">
              <a:lnSpc>
                <a:spcPts val="8945"/>
              </a:lnSpc>
              <a:spcBef>
                <a:spcPct val="0"/>
              </a:spcBef>
            </a:pPr>
            <a:r>
              <a:rPr lang="en-US" b="true" sz="9222">
                <a:solidFill>
                  <a:srgbClr val="000000"/>
                </a:solidFill>
                <a:latin typeface="Oswald Bold"/>
                <a:ea typeface="Oswald Bold"/>
                <a:cs typeface="Oswald Bold"/>
                <a:sym typeface="Oswald Bold"/>
              </a:rPr>
              <a:t>BUSINESS EXPANSION RECOMMENDATIONS FOR BHARATMART</a:t>
            </a:r>
          </a:p>
        </p:txBody>
      </p:sp>
      <p:sp>
        <p:nvSpPr>
          <p:cNvPr name="TextBox 19" id="19"/>
          <p:cNvSpPr txBox="true"/>
          <p:nvPr/>
        </p:nvSpPr>
        <p:spPr>
          <a:xfrm rot="0">
            <a:off x="2900253" y="5124134"/>
            <a:ext cx="5883966" cy="3517935"/>
          </a:xfrm>
          <a:prstGeom prst="rect">
            <a:avLst/>
          </a:prstGeom>
        </p:spPr>
        <p:txBody>
          <a:bodyPr anchor="t" rtlCol="false" tIns="0" lIns="0" bIns="0" rIns="0">
            <a:spAutoFit/>
          </a:bodyPr>
          <a:lstStyle/>
          <a:p>
            <a:pPr algn="l" marL="0" indent="0" lvl="0">
              <a:lnSpc>
                <a:spcPts val="6907"/>
              </a:lnSpc>
              <a:spcBef>
                <a:spcPct val="0"/>
              </a:spcBef>
            </a:pPr>
            <a:r>
              <a:rPr lang="en-US" b="true" sz="6279">
                <a:solidFill>
                  <a:srgbClr val="000000"/>
                </a:solidFill>
                <a:latin typeface="Oswald Bold"/>
                <a:ea typeface="Oswald Bold"/>
                <a:cs typeface="Oswald Bold"/>
                <a:sym typeface="Oswald Bold"/>
              </a:rPr>
              <a:t>SATURATED MARKET - TIER 1 CITIES: DELIVERY SERVICES</a:t>
            </a:r>
          </a:p>
        </p:txBody>
      </p:sp>
      <p:sp>
        <p:nvSpPr>
          <p:cNvPr name="TextBox 20" id="20"/>
          <p:cNvSpPr txBox="true"/>
          <p:nvPr/>
        </p:nvSpPr>
        <p:spPr>
          <a:xfrm rot="0">
            <a:off x="10390037" y="5245405"/>
            <a:ext cx="5383265" cy="3284919"/>
          </a:xfrm>
          <a:prstGeom prst="rect">
            <a:avLst/>
          </a:prstGeom>
        </p:spPr>
        <p:txBody>
          <a:bodyPr anchor="t" rtlCol="false" tIns="0" lIns="0" bIns="0" rIns="0">
            <a:spAutoFit/>
          </a:bodyPr>
          <a:lstStyle/>
          <a:p>
            <a:pPr algn="l" marL="0" indent="0" lvl="0">
              <a:lnSpc>
                <a:spcPts val="6495"/>
              </a:lnSpc>
              <a:spcBef>
                <a:spcPct val="0"/>
              </a:spcBef>
            </a:pPr>
            <a:r>
              <a:rPr lang="en-US" b="true" sz="5905">
                <a:solidFill>
                  <a:srgbClr val="000000"/>
                </a:solidFill>
                <a:latin typeface="Oswald Bold"/>
                <a:ea typeface="Oswald Bold"/>
                <a:cs typeface="Oswald Bold"/>
                <a:sym typeface="Oswald Bold"/>
              </a:rPr>
              <a:t>UNSATURATED MARKET: OWNERSHIP OF STORES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3025" y="2724482"/>
            <a:ext cx="14691478" cy="6306272"/>
            <a:chOff x="0" y="0"/>
            <a:chExt cx="1893549" cy="812800"/>
          </a:xfrm>
        </p:grpSpPr>
        <p:sp>
          <p:nvSpPr>
            <p:cNvPr name="Freeform 3" id="3"/>
            <p:cNvSpPr/>
            <p:nvPr/>
          </p:nvSpPr>
          <p:spPr>
            <a:xfrm flipH="false" flipV="false" rot="0">
              <a:off x="0" y="0"/>
              <a:ext cx="1893549" cy="812800"/>
            </a:xfrm>
            <a:custGeom>
              <a:avLst/>
              <a:gdLst/>
              <a:ahLst/>
              <a:cxnLst/>
              <a:rect r="r" b="b" t="t" l="l"/>
              <a:pathLst>
                <a:path h="812800" w="1893549">
                  <a:moveTo>
                    <a:pt x="0" y="0"/>
                  </a:moveTo>
                  <a:lnTo>
                    <a:pt x="1893549" y="0"/>
                  </a:lnTo>
                  <a:lnTo>
                    <a:pt x="1893549" y="812800"/>
                  </a:lnTo>
                  <a:lnTo>
                    <a:pt x="0" y="812800"/>
                  </a:lnTo>
                  <a:close/>
                </a:path>
              </a:pathLst>
            </a:custGeom>
            <a:solidFill>
              <a:srgbClr val="FFFFFF"/>
            </a:solidFill>
          </p:spPr>
        </p:sp>
        <p:sp>
          <p:nvSpPr>
            <p:cNvPr name="TextBox 4" id="4"/>
            <p:cNvSpPr txBox="true"/>
            <p:nvPr/>
          </p:nvSpPr>
          <p:spPr>
            <a:xfrm>
              <a:off x="0" y="-95250"/>
              <a:ext cx="1893549" cy="908050"/>
            </a:xfrm>
            <a:prstGeom prst="rect">
              <a:avLst/>
            </a:prstGeom>
          </p:spPr>
          <p:txBody>
            <a:bodyPr anchor="ctr" rtlCol="false" tIns="50800" lIns="50800" bIns="50800" rIns="50800"/>
            <a:lstStyle/>
            <a:p>
              <a:pPr algn="ctr">
                <a:lnSpc>
                  <a:spcPts val="3213"/>
                </a:lnSpc>
              </a:pPr>
            </a:p>
          </p:txBody>
        </p:sp>
      </p:grpSp>
      <p:grpSp>
        <p:nvGrpSpPr>
          <p:cNvPr name="Group 5" id="5"/>
          <p:cNvGrpSpPr/>
          <p:nvPr/>
        </p:nvGrpSpPr>
        <p:grpSpPr>
          <a:xfrm rot="0">
            <a:off x="14598485" y="-603772"/>
            <a:ext cx="4967219" cy="11216898"/>
            <a:chOff x="0" y="0"/>
            <a:chExt cx="2117230" cy="4781095"/>
          </a:xfrm>
        </p:grpSpPr>
        <p:sp>
          <p:nvSpPr>
            <p:cNvPr name="Freeform 6" id="6"/>
            <p:cNvSpPr/>
            <p:nvPr/>
          </p:nvSpPr>
          <p:spPr>
            <a:xfrm flipH="false" flipV="false" rot="0">
              <a:off x="0" y="0"/>
              <a:ext cx="2117230" cy="4781095"/>
            </a:xfrm>
            <a:custGeom>
              <a:avLst/>
              <a:gdLst/>
              <a:ahLst/>
              <a:cxnLst/>
              <a:rect r="r" b="b" t="t" l="l"/>
              <a:pathLst>
                <a:path h="4781095" w="2117230">
                  <a:moveTo>
                    <a:pt x="0" y="0"/>
                  </a:moveTo>
                  <a:lnTo>
                    <a:pt x="2117230" y="0"/>
                  </a:lnTo>
                  <a:lnTo>
                    <a:pt x="2117230" y="4781095"/>
                  </a:lnTo>
                  <a:lnTo>
                    <a:pt x="0" y="4781095"/>
                  </a:lnTo>
                  <a:close/>
                </a:path>
              </a:pathLst>
            </a:custGeom>
            <a:solidFill>
              <a:srgbClr val="000000"/>
            </a:solidFill>
          </p:spPr>
        </p:sp>
        <p:sp>
          <p:nvSpPr>
            <p:cNvPr name="TextBox 7" id="7"/>
            <p:cNvSpPr txBox="true"/>
            <p:nvPr/>
          </p:nvSpPr>
          <p:spPr>
            <a:xfrm>
              <a:off x="0" y="-95250"/>
              <a:ext cx="2117230" cy="4876345"/>
            </a:xfrm>
            <a:prstGeom prst="rect">
              <a:avLst/>
            </a:prstGeom>
          </p:spPr>
          <p:txBody>
            <a:bodyPr anchor="ctr" rtlCol="false" tIns="50800" lIns="50800" bIns="50800" rIns="50800"/>
            <a:lstStyle/>
            <a:p>
              <a:pPr algn="ctr">
                <a:lnSpc>
                  <a:spcPts val="3213"/>
                </a:lnSpc>
              </a:pPr>
            </a:p>
          </p:txBody>
        </p:sp>
      </p:grpSp>
      <p:grpSp>
        <p:nvGrpSpPr>
          <p:cNvPr name="Group 8" id="8"/>
          <p:cNvGrpSpPr/>
          <p:nvPr/>
        </p:nvGrpSpPr>
        <p:grpSpPr>
          <a:xfrm rot="0">
            <a:off x="14835526" y="-464949"/>
            <a:ext cx="4967219" cy="11216898"/>
            <a:chOff x="0" y="0"/>
            <a:chExt cx="2117230" cy="4781095"/>
          </a:xfrm>
        </p:grpSpPr>
        <p:sp>
          <p:nvSpPr>
            <p:cNvPr name="Freeform 9" id="9"/>
            <p:cNvSpPr/>
            <p:nvPr/>
          </p:nvSpPr>
          <p:spPr>
            <a:xfrm flipH="false" flipV="false" rot="0">
              <a:off x="0" y="0"/>
              <a:ext cx="2117230" cy="4781095"/>
            </a:xfrm>
            <a:custGeom>
              <a:avLst/>
              <a:gdLst/>
              <a:ahLst/>
              <a:cxnLst/>
              <a:rect r="r" b="b" t="t" l="l"/>
              <a:pathLst>
                <a:path h="4781095" w="2117230">
                  <a:moveTo>
                    <a:pt x="0" y="0"/>
                  </a:moveTo>
                  <a:lnTo>
                    <a:pt x="2117230" y="0"/>
                  </a:lnTo>
                  <a:lnTo>
                    <a:pt x="2117230" y="4781095"/>
                  </a:lnTo>
                  <a:lnTo>
                    <a:pt x="0" y="4781095"/>
                  </a:lnTo>
                  <a:close/>
                </a:path>
              </a:pathLst>
            </a:custGeom>
            <a:solidFill>
              <a:srgbClr val="1C5739"/>
            </a:solidFill>
          </p:spPr>
        </p:sp>
        <p:sp>
          <p:nvSpPr>
            <p:cNvPr name="TextBox 10" id="10"/>
            <p:cNvSpPr txBox="true"/>
            <p:nvPr/>
          </p:nvSpPr>
          <p:spPr>
            <a:xfrm>
              <a:off x="0" y="-95250"/>
              <a:ext cx="2117230" cy="4876345"/>
            </a:xfrm>
            <a:prstGeom prst="rect">
              <a:avLst/>
            </a:prstGeom>
          </p:spPr>
          <p:txBody>
            <a:bodyPr anchor="ctr" rtlCol="false" tIns="50800" lIns="50800" bIns="50800" rIns="50800"/>
            <a:lstStyle/>
            <a:p>
              <a:pPr algn="ctr">
                <a:lnSpc>
                  <a:spcPts val="3213"/>
                </a:lnSpc>
              </a:pPr>
            </a:p>
          </p:txBody>
        </p:sp>
      </p:grpSp>
      <p:grpSp>
        <p:nvGrpSpPr>
          <p:cNvPr name="Group 11" id="11"/>
          <p:cNvGrpSpPr/>
          <p:nvPr/>
        </p:nvGrpSpPr>
        <p:grpSpPr>
          <a:xfrm rot="0">
            <a:off x="12181887" y="5143500"/>
            <a:ext cx="4900207" cy="4900188"/>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solidFill>
            <a:ln w="12700">
              <a:solidFill>
                <a:srgbClr val="000000"/>
              </a:solidFill>
            </a:ln>
          </p:spPr>
        </p:sp>
      </p:grpSp>
      <p:grpSp>
        <p:nvGrpSpPr>
          <p:cNvPr name="Group 13" id="13"/>
          <p:cNvGrpSpPr/>
          <p:nvPr/>
        </p:nvGrpSpPr>
        <p:grpSpPr>
          <a:xfrm rot="0">
            <a:off x="12433853" y="5395465"/>
            <a:ext cx="4444706" cy="4444689"/>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74725" t="0" r="-2905" b="0"/>
              </a:stretch>
            </a:blipFill>
          </p:spPr>
        </p:sp>
      </p:grpSp>
      <p:sp>
        <p:nvSpPr>
          <p:cNvPr name="TextBox 15" id="15"/>
          <p:cNvSpPr txBox="true"/>
          <p:nvPr/>
        </p:nvSpPr>
        <p:spPr>
          <a:xfrm rot="0">
            <a:off x="1197983" y="1114425"/>
            <a:ext cx="8782495" cy="1209011"/>
          </a:xfrm>
          <a:prstGeom prst="rect">
            <a:avLst/>
          </a:prstGeom>
        </p:spPr>
        <p:txBody>
          <a:bodyPr anchor="t" rtlCol="false" tIns="0" lIns="0" bIns="0" rIns="0">
            <a:spAutoFit/>
          </a:bodyPr>
          <a:lstStyle/>
          <a:p>
            <a:pPr algn="l" marL="0" indent="0" lvl="0">
              <a:lnSpc>
                <a:spcPts val="9348"/>
              </a:lnSpc>
              <a:spcBef>
                <a:spcPct val="0"/>
              </a:spcBef>
            </a:pPr>
            <a:r>
              <a:rPr lang="en-US" b="true" sz="8498">
                <a:solidFill>
                  <a:srgbClr val="000000"/>
                </a:solidFill>
                <a:latin typeface="Oswald Bold"/>
                <a:ea typeface="Oswald Bold"/>
                <a:cs typeface="Oswald Bold"/>
                <a:sym typeface="Oswald Bold"/>
              </a:rPr>
              <a:t>CONCLUSION</a:t>
            </a:r>
          </a:p>
        </p:txBody>
      </p:sp>
      <p:sp>
        <p:nvSpPr>
          <p:cNvPr name="TextBox 16" id="16"/>
          <p:cNvSpPr txBox="true"/>
          <p:nvPr/>
        </p:nvSpPr>
        <p:spPr>
          <a:xfrm rot="0">
            <a:off x="1197983" y="2600657"/>
            <a:ext cx="9848719" cy="7911909"/>
          </a:xfrm>
          <a:prstGeom prst="rect">
            <a:avLst/>
          </a:prstGeom>
        </p:spPr>
        <p:txBody>
          <a:bodyPr anchor="t" rtlCol="false" tIns="0" lIns="0" bIns="0" rIns="0">
            <a:spAutoFit/>
          </a:bodyPr>
          <a:lstStyle/>
          <a:p>
            <a:pPr algn="l">
              <a:lnSpc>
                <a:spcPts val="4224"/>
              </a:lnSpc>
            </a:pPr>
            <a:r>
              <a:rPr lang="en-US" sz="2499" spc="-74">
                <a:solidFill>
                  <a:srgbClr val="000000"/>
                </a:solidFill>
                <a:latin typeface="Montserrat Classic"/>
                <a:ea typeface="Montserrat Classic"/>
                <a:cs typeface="Montserrat Classic"/>
                <a:sym typeface="Montserrat Classic"/>
              </a:rPr>
              <a:t>BharatMart faces a significant challenge with IndoMart's entry into the Indian market through the potential acquisition of GangaBazaar. The threat lies in intensified competition, potential loss of market share, and the risk of facing a more technologically advanced and globally experienced competitor. The analysis emphasizes the need for BharatMart to focus on cost efficiency, customer differentiation, and strategic partnerships to maintain its leadership in the Indian discount retail sector.</a:t>
            </a:r>
          </a:p>
          <a:p>
            <a:pPr algn="l">
              <a:lnSpc>
                <a:spcPts val="4224"/>
              </a:lnSpc>
            </a:pPr>
          </a:p>
          <a:p>
            <a:pPr algn="l">
              <a:lnSpc>
                <a:spcPts val="4224"/>
              </a:lnSpc>
            </a:pPr>
            <a:r>
              <a:rPr lang="en-US" sz="2499" spc="-74">
                <a:solidFill>
                  <a:srgbClr val="000000"/>
                </a:solidFill>
                <a:latin typeface="Montserrat Classic"/>
                <a:ea typeface="Montserrat Classic"/>
                <a:cs typeface="Montserrat Classic"/>
                <a:sym typeface="Montserrat Classic"/>
              </a:rPr>
              <a:t>To overcome these challenges, BharatMart should adopt a multi-faceted strategy. The company should emphasize localized offerings, personalization, community engagement, and sustainable sourcing to strengthen its brand differentiation and build strong connections with Indian consumers.</a:t>
            </a:r>
          </a:p>
          <a:p>
            <a:pPr algn="l" marL="0" indent="0" lvl="0">
              <a:lnSpc>
                <a:spcPts val="3718"/>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636105" y="5243640"/>
            <a:ext cx="7831764" cy="145763"/>
            <a:chOff x="0" y="0"/>
            <a:chExt cx="2040071" cy="37969"/>
          </a:xfrm>
        </p:grpSpPr>
        <p:sp>
          <p:nvSpPr>
            <p:cNvPr name="Freeform 3" id="3"/>
            <p:cNvSpPr/>
            <p:nvPr/>
          </p:nvSpPr>
          <p:spPr>
            <a:xfrm flipH="false" flipV="false" rot="0">
              <a:off x="0" y="0"/>
              <a:ext cx="2040071" cy="37969"/>
            </a:xfrm>
            <a:custGeom>
              <a:avLst/>
              <a:gdLst/>
              <a:ahLst/>
              <a:cxnLst/>
              <a:rect r="r" b="b" t="t" l="l"/>
              <a:pathLst>
                <a:path h="37969" w="2040071">
                  <a:moveTo>
                    <a:pt x="18985" y="0"/>
                  </a:moveTo>
                  <a:lnTo>
                    <a:pt x="2021086" y="0"/>
                  </a:lnTo>
                  <a:cubicBezTo>
                    <a:pt x="2026121" y="0"/>
                    <a:pt x="2030950" y="2000"/>
                    <a:pt x="2034510" y="5560"/>
                  </a:cubicBezTo>
                  <a:cubicBezTo>
                    <a:pt x="2038071" y="9121"/>
                    <a:pt x="2040071" y="13950"/>
                    <a:pt x="2040071" y="18985"/>
                  </a:cubicBezTo>
                  <a:lnTo>
                    <a:pt x="2040071" y="18985"/>
                  </a:lnTo>
                  <a:cubicBezTo>
                    <a:pt x="2040071" y="24020"/>
                    <a:pt x="2038071" y="28848"/>
                    <a:pt x="2034510" y="32409"/>
                  </a:cubicBezTo>
                  <a:cubicBezTo>
                    <a:pt x="2030950" y="35969"/>
                    <a:pt x="2026121" y="37969"/>
                    <a:pt x="2021086"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2DBA61"/>
            </a:solidFill>
          </p:spPr>
        </p:sp>
        <p:sp>
          <p:nvSpPr>
            <p:cNvPr name="TextBox 4" id="4"/>
            <p:cNvSpPr txBox="true"/>
            <p:nvPr/>
          </p:nvSpPr>
          <p:spPr>
            <a:xfrm>
              <a:off x="0" y="-47625"/>
              <a:ext cx="2040071" cy="8559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752169" y="4987765"/>
            <a:ext cx="8063894" cy="145763"/>
            <a:chOff x="0" y="0"/>
            <a:chExt cx="2100537" cy="37969"/>
          </a:xfrm>
        </p:grpSpPr>
        <p:sp>
          <p:nvSpPr>
            <p:cNvPr name="Freeform 6" id="6"/>
            <p:cNvSpPr/>
            <p:nvPr/>
          </p:nvSpPr>
          <p:spPr>
            <a:xfrm flipH="false" flipV="false" rot="0">
              <a:off x="0" y="0"/>
              <a:ext cx="2100537" cy="37969"/>
            </a:xfrm>
            <a:custGeom>
              <a:avLst/>
              <a:gdLst/>
              <a:ahLst/>
              <a:cxnLst/>
              <a:rect r="r" b="b" t="t" l="l"/>
              <a:pathLst>
                <a:path h="37969" w="2100537">
                  <a:moveTo>
                    <a:pt x="18985" y="0"/>
                  </a:moveTo>
                  <a:lnTo>
                    <a:pt x="2081553" y="0"/>
                  </a:lnTo>
                  <a:cubicBezTo>
                    <a:pt x="2086588" y="0"/>
                    <a:pt x="2091417" y="2000"/>
                    <a:pt x="2094977" y="5560"/>
                  </a:cubicBezTo>
                  <a:cubicBezTo>
                    <a:pt x="2098537" y="9121"/>
                    <a:pt x="2100537" y="13950"/>
                    <a:pt x="2100537" y="18985"/>
                  </a:cubicBezTo>
                  <a:lnTo>
                    <a:pt x="2100537" y="18985"/>
                  </a:lnTo>
                  <a:cubicBezTo>
                    <a:pt x="2100537" y="24020"/>
                    <a:pt x="2098537" y="28848"/>
                    <a:pt x="2094977" y="32409"/>
                  </a:cubicBezTo>
                  <a:cubicBezTo>
                    <a:pt x="2091417" y="35969"/>
                    <a:pt x="2086588" y="37969"/>
                    <a:pt x="2081553"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3D3D3D"/>
            </a:solidFill>
          </p:spPr>
        </p:sp>
        <p:sp>
          <p:nvSpPr>
            <p:cNvPr name="TextBox 7" id="7"/>
            <p:cNvSpPr txBox="true"/>
            <p:nvPr/>
          </p:nvSpPr>
          <p:spPr>
            <a:xfrm>
              <a:off x="0" y="-47625"/>
              <a:ext cx="2100537" cy="8559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8852115"/>
            <a:ext cx="480957" cy="480957"/>
          </a:xfrm>
          <a:custGeom>
            <a:avLst/>
            <a:gdLst/>
            <a:ahLst/>
            <a:cxnLst/>
            <a:rect r="r" b="b" t="t" l="l"/>
            <a:pathLst>
              <a:path h="480957" w="480957">
                <a:moveTo>
                  <a:pt x="0" y="0"/>
                </a:moveTo>
                <a:lnTo>
                  <a:pt x="480957" y="0"/>
                </a:lnTo>
                <a:lnTo>
                  <a:pt x="480957" y="480957"/>
                </a:lnTo>
                <a:lnTo>
                  <a:pt x="0" y="4809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078175" y="4089645"/>
            <a:ext cx="6825347" cy="1317875"/>
          </a:xfrm>
          <a:prstGeom prst="rect">
            <a:avLst/>
          </a:prstGeom>
        </p:spPr>
        <p:txBody>
          <a:bodyPr anchor="t" rtlCol="false" tIns="0" lIns="0" bIns="0" rIns="0">
            <a:spAutoFit/>
          </a:bodyPr>
          <a:lstStyle/>
          <a:p>
            <a:pPr algn="l">
              <a:lnSpc>
                <a:spcPts val="10836"/>
              </a:lnSpc>
              <a:spcBef>
                <a:spcPct val="0"/>
              </a:spcBef>
            </a:pPr>
            <a:r>
              <a:rPr lang="en-US" sz="7740">
                <a:solidFill>
                  <a:srgbClr val="000000"/>
                </a:solidFill>
                <a:latin typeface="Nunito"/>
                <a:ea typeface="Nunito"/>
                <a:cs typeface="Nunito"/>
                <a:sym typeface="Nunito"/>
              </a:rPr>
              <a:t>For Watching</a:t>
            </a:r>
          </a:p>
        </p:txBody>
      </p:sp>
      <p:sp>
        <p:nvSpPr>
          <p:cNvPr name="TextBox 10" id="10"/>
          <p:cNvSpPr txBox="true"/>
          <p:nvPr/>
        </p:nvSpPr>
        <p:spPr>
          <a:xfrm rot="0">
            <a:off x="2078175" y="2357814"/>
            <a:ext cx="7306304" cy="1874787"/>
          </a:xfrm>
          <a:prstGeom prst="rect">
            <a:avLst/>
          </a:prstGeom>
        </p:spPr>
        <p:txBody>
          <a:bodyPr anchor="t" rtlCol="false" tIns="0" lIns="0" bIns="0" rIns="0">
            <a:spAutoFit/>
          </a:bodyPr>
          <a:lstStyle/>
          <a:p>
            <a:pPr algn="l">
              <a:lnSpc>
                <a:spcPts val="15315"/>
              </a:lnSpc>
              <a:spcBef>
                <a:spcPct val="0"/>
              </a:spcBef>
            </a:pPr>
            <a:r>
              <a:rPr lang="en-US" b="true" sz="10939">
                <a:solidFill>
                  <a:srgbClr val="000000"/>
                </a:solidFill>
                <a:latin typeface="Nunito Bold"/>
                <a:ea typeface="Nunito Bold"/>
                <a:cs typeface="Nunito Bold"/>
                <a:sym typeface="Nunito Bold"/>
              </a:rPr>
              <a:t>Thank You</a:t>
            </a:r>
          </a:p>
        </p:txBody>
      </p:sp>
      <p:sp>
        <p:nvSpPr>
          <p:cNvPr name="TextBox 11" id="11"/>
          <p:cNvSpPr txBox="true"/>
          <p:nvPr/>
        </p:nvSpPr>
        <p:spPr>
          <a:xfrm rot="0">
            <a:off x="2078175" y="5872139"/>
            <a:ext cx="6684920" cy="2521077"/>
          </a:xfrm>
          <a:prstGeom prst="rect">
            <a:avLst/>
          </a:prstGeom>
        </p:spPr>
        <p:txBody>
          <a:bodyPr anchor="t" rtlCol="false" tIns="0" lIns="0" bIns="0" rIns="0">
            <a:spAutoFit/>
          </a:bodyPr>
          <a:lstStyle/>
          <a:p>
            <a:pPr algn="just">
              <a:lnSpc>
                <a:spcPts val="3318"/>
              </a:lnSpc>
              <a:spcBef>
                <a:spcPct val="0"/>
              </a:spcBef>
            </a:pPr>
            <a:r>
              <a:rPr lang="en-US" sz="2370">
                <a:solidFill>
                  <a:srgbClr val="000000"/>
                </a:solidFill>
                <a:latin typeface="Roboto"/>
                <a:ea typeface="Roboto"/>
                <a:cs typeface="Roboto"/>
                <a:sym typeface="Roboto"/>
              </a:rPr>
              <a:t>Thank you to all our valued viewers for taking the time to engage with our presentation on BharatMart's case study. Your attention and interest are truly appreciated. If you have any further questions or if there's anything you'd like to discuss, feel free to reach out. </a:t>
            </a:r>
          </a:p>
        </p:txBody>
      </p:sp>
      <p:sp>
        <p:nvSpPr>
          <p:cNvPr name="Freeform 12" id="12"/>
          <p:cNvSpPr/>
          <p:nvPr/>
        </p:nvSpPr>
        <p:spPr>
          <a:xfrm flipH="false" flipV="false" rot="0">
            <a:off x="9871568" y="0"/>
            <a:ext cx="10415016" cy="8305975"/>
          </a:xfrm>
          <a:custGeom>
            <a:avLst/>
            <a:gdLst/>
            <a:ahLst/>
            <a:cxnLst/>
            <a:rect r="r" b="b" t="t" l="l"/>
            <a:pathLst>
              <a:path h="8305975" w="10415016">
                <a:moveTo>
                  <a:pt x="0" y="0"/>
                </a:moveTo>
                <a:lnTo>
                  <a:pt x="10415016" y="0"/>
                </a:lnTo>
                <a:lnTo>
                  <a:pt x="10415016" y="8305975"/>
                </a:lnTo>
                <a:lnTo>
                  <a:pt x="0" y="83059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2636105" y="5243640"/>
            <a:ext cx="7831764" cy="145763"/>
            <a:chOff x="0" y="0"/>
            <a:chExt cx="2040071" cy="37969"/>
          </a:xfrm>
        </p:grpSpPr>
        <p:sp>
          <p:nvSpPr>
            <p:cNvPr name="Freeform 3" id="3"/>
            <p:cNvSpPr/>
            <p:nvPr/>
          </p:nvSpPr>
          <p:spPr>
            <a:xfrm flipH="false" flipV="false" rot="0">
              <a:off x="0" y="0"/>
              <a:ext cx="2040071" cy="37969"/>
            </a:xfrm>
            <a:custGeom>
              <a:avLst/>
              <a:gdLst/>
              <a:ahLst/>
              <a:cxnLst/>
              <a:rect r="r" b="b" t="t" l="l"/>
              <a:pathLst>
                <a:path h="37969" w="2040071">
                  <a:moveTo>
                    <a:pt x="18985" y="0"/>
                  </a:moveTo>
                  <a:lnTo>
                    <a:pt x="2021086" y="0"/>
                  </a:lnTo>
                  <a:cubicBezTo>
                    <a:pt x="2026121" y="0"/>
                    <a:pt x="2030950" y="2000"/>
                    <a:pt x="2034510" y="5560"/>
                  </a:cubicBezTo>
                  <a:cubicBezTo>
                    <a:pt x="2038071" y="9121"/>
                    <a:pt x="2040071" y="13950"/>
                    <a:pt x="2040071" y="18985"/>
                  </a:cubicBezTo>
                  <a:lnTo>
                    <a:pt x="2040071" y="18985"/>
                  </a:lnTo>
                  <a:cubicBezTo>
                    <a:pt x="2040071" y="24020"/>
                    <a:pt x="2038071" y="28848"/>
                    <a:pt x="2034510" y="32409"/>
                  </a:cubicBezTo>
                  <a:cubicBezTo>
                    <a:pt x="2030950" y="35969"/>
                    <a:pt x="2026121" y="37969"/>
                    <a:pt x="2021086"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2DBA61"/>
            </a:solidFill>
          </p:spPr>
        </p:sp>
        <p:sp>
          <p:nvSpPr>
            <p:cNvPr name="TextBox 4" id="4"/>
            <p:cNvSpPr txBox="true"/>
            <p:nvPr/>
          </p:nvSpPr>
          <p:spPr>
            <a:xfrm>
              <a:off x="0" y="-47625"/>
              <a:ext cx="2040071" cy="8559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424537" y="2660133"/>
            <a:ext cx="3408629" cy="145763"/>
            <a:chOff x="0" y="0"/>
            <a:chExt cx="887903" cy="37969"/>
          </a:xfrm>
        </p:grpSpPr>
        <p:sp>
          <p:nvSpPr>
            <p:cNvPr name="Freeform 6" id="6"/>
            <p:cNvSpPr/>
            <p:nvPr/>
          </p:nvSpPr>
          <p:spPr>
            <a:xfrm flipH="false" flipV="false" rot="0">
              <a:off x="0" y="0"/>
              <a:ext cx="887903" cy="37969"/>
            </a:xfrm>
            <a:custGeom>
              <a:avLst/>
              <a:gdLst/>
              <a:ahLst/>
              <a:cxnLst/>
              <a:rect r="r" b="b" t="t" l="l"/>
              <a:pathLst>
                <a:path h="37969" w="887903">
                  <a:moveTo>
                    <a:pt x="18985" y="0"/>
                  </a:moveTo>
                  <a:lnTo>
                    <a:pt x="868918" y="0"/>
                  </a:lnTo>
                  <a:cubicBezTo>
                    <a:pt x="873953" y="0"/>
                    <a:pt x="878782" y="2000"/>
                    <a:pt x="882342" y="5560"/>
                  </a:cubicBezTo>
                  <a:cubicBezTo>
                    <a:pt x="885903" y="9121"/>
                    <a:pt x="887903" y="13950"/>
                    <a:pt x="887903" y="18985"/>
                  </a:cubicBezTo>
                  <a:lnTo>
                    <a:pt x="887903" y="18985"/>
                  </a:lnTo>
                  <a:cubicBezTo>
                    <a:pt x="887903" y="24020"/>
                    <a:pt x="885903" y="28848"/>
                    <a:pt x="882342" y="32409"/>
                  </a:cubicBezTo>
                  <a:cubicBezTo>
                    <a:pt x="878782" y="35969"/>
                    <a:pt x="873953" y="37969"/>
                    <a:pt x="868918"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3D3D3D"/>
            </a:solidFill>
          </p:spPr>
        </p:sp>
        <p:sp>
          <p:nvSpPr>
            <p:cNvPr name="TextBox 7" id="7"/>
            <p:cNvSpPr txBox="true"/>
            <p:nvPr/>
          </p:nvSpPr>
          <p:spPr>
            <a:xfrm>
              <a:off x="0" y="-47625"/>
              <a:ext cx="887903" cy="8559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28700" y="4276360"/>
            <a:ext cx="480957" cy="480957"/>
          </a:xfrm>
          <a:custGeom>
            <a:avLst/>
            <a:gdLst/>
            <a:ahLst/>
            <a:cxnLst/>
            <a:rect r="r" b="b" t="t" l="l"/>
            <a:pathLst>
              <a:path h="480957" w="480957">
                <a:moveTo>
                  <a:pt x="0" y="0"/>
                </a:moveTo>
                <a:lnTo>
                  <a:pt x="480957" y="0"/>
                </a:lnTo>
                <a:lnTo>
                  <a:pt x="480957" y="480957"/>
                </a:lnTo>
                <a:lnTo>
                  <a:pt x="0" y="4809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231485" y="2335582"/>
            <a:ext cx="2567175" cy="2567164"/>
            <a:chOff x="0" y="0"/>
            <a:chExt cx="3422900" cy="3422886"/>
          </a:xfrm>
        </p:grpSpPr>
        <p:grpSp>
          <p:nvGrpSpPr>
            <p:cNvPr name="Group 10" id="10"/>
            <p:cNvGrpSpPr/>
            <p:nvPr/>
          </p:nvGrpSpPr>
          <p:grpSpPr>
            <a:xfrm rot="0">
              <a:off x="0" y="0"/>
              <a:ext cx="3422900" cy="3422886"/>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11150" r="0" b="-26071"/>
                </a:stretch>
              </a:blipFill>
            </p:spPr>
          </p:sp>
        </p:grpSp>
        <p:grpSp>
          <p:nvGrpSpPr>
            <p:cNvPr name="Group 12" id="12"/>
            <p:cNvGrpSpPr/>
            <p:nvPr/>
          </p:nvGrpSpPr>
          <p:grpSpPr>
            <a:xfrm rot="0">
              <a:off x="0" y="0"/>
              <a:ext cx="3422900" cy="3422886"/>
              <a:chOff x="0" y="0"/>
              <a:chExt cx="6350000" cy="6349975"/>
            </a:xfrm>
          </p:grpSpPr>
          <p:sp>
            <p:nvSpPr>
              <p:cNvPr name="Freeform 13" id="1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a:ln w="9525" cap="sq">
                <a:solidFill>
                  <a:srgbClr val="000000"/>
                </a:solidFill>
                <a:prstDash val="solid"/>
                <a:miter/>
              </a:ln>
            </p:spPr>
          </p:sp>
        </p:grpSp>
      </p:grpSp>
      <p:grpSp>
        <p:nvGrpSpPr>
          <p:cNvPr name="Group 14" id="14"/>
          <p:cNvGrpSpPr/>
          <p:nvPr/>
        </p:nvGrpSpPr>
        <p:grpSpPr>
          <a:xfrm rot="0">
            <a:off x="8229066" y="2377577"/>
            <a:ext cx="2567175" cy="2567164"/>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5182" r="0" b="-5182"/>
              </a:stretch>
            </a:blipFill>
            <a:ln w="9525" cap="sq">
              <a:solidFill>
                <a:srgbClr val="000000"/>
              </a:solidFill>
              <a:prstDash val="solid"/>
              <a:miter/>
            </a:ln>
          </p:spPr>
        </p:sp>
      </p:grpSp>
      <p:grpSp>
        <p:nvGrpSpPr>
          <p:cNvPr name="Group 16" id="16"/>
          <p:cNvGrpSpPr/>
          <p:nvPr/>
        </p:nvGrpSpPr>
        <p:grpSpPr>
          <a:xfrm rot="0">
            <a:off x="14154098" y="2335582"/>
            <a:ext cx="2567175" cy="2567164"/>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945" t="0" r="-2945" b="0"/>
              </a:stretch>
            </a:blipFill>
            <a:ln w="9525" cap="sq">
              <a:solidFill>
                <a:srgbClr val="000000"/>
              </a:solidFill>
              <a:prstDash val="solid"/>
              <a:miter/>
            </a:ln>
          </p:spPr>
        </p:sp>
      </p:grpSp>
      <p:sp>
        <p:nvSpPr>
          <p:cNvPr name="AutoShape 18" id="18"/>
          <p:cNvSpPr/>
          <p:nvPr/>
        </p:nvSpPr>
        <p:spPr>
          <a:xfrm>
            <a:off x="6421910" y="2335582"/>
            <a:ext cx="0" cy="3394971"/>
          </a:xfrm>
          <a:prstGeom prst="line">
            <a:avLst/>
          </a:prstGeom>
          <a:ln cap="flat" w="28575">
            <a:solidFill>
              <a:srgbClr val="121212"/>
            </a:solidFill>
            <a:prstDash val="solid"/>
            <a:headEnd type="none" len="sm" w="sm"/>
            <a:tailEnd type="none" len="sm" w="sm"/>
          </a:ln>
        </p:spPr>
      </p:sp>
      <p:sp>
        <p:nvSpPr>
          <p:cNvPr name="AutoShape 19" id="19"/>
          <p:cNvSpPr/>
          <p:nvPr/>
        </p:nvSpPr>
        <p:spPr>
          <a:xfrm>
            <a:off x="10170756" y="6283439"/>
            <a:ext cx="0" cy="3394971"/>
          </a:xfrm>
          <a:prstGeom prst="line">
            <a:avLst/>
          </a:prstGeom>
          <a:ln cap="flat" w="28575">
            <a:solidFill>
              <a:srgbClr val="121212"/>
            </a:solidFill>
            <a:prstDash val="solid"/>
            <a:headEnd type="none" len="sm" w="sm"/>
            <a:tailEnd type="none" len="sm" w="sm"/>
          </a:ln>
        </p:spPr>
      </p:sp>
      <p:sp>
        <p:nvSpPr>
          <p:cNvPr name="AutoShape 20" id="20"/>
          <p:cNvSpPr/>
          <p:nvPr/>
        </p:nvSpPr>
        <p:spPr>
          <a:xfrm>
            <a:off x="12975403" y="2335582"/>
            <a:ext cx="0" cy="3394971"/>
          </a:xfrm>
          <a:prstGeom prst="line">
            <a:avLst/>
          </a:prstGeom>
          <a:ln cap="flat" w="28575">
            <a:solidFill>
              <a:srgbClr val="121212"/>
            </a:solidFill>
            <a:prstDash val="solid"/>
            <a:headEnd type="none" len="sm" w="sm"/>
            <a:tailEnd type="none" len="sm" w="sm"/>
          </a:ln>
        </p:spPr>
      </p:sp>
      <p:grpSp>
        <p:nvGrpSpPr>
          <p:cNvPr name="Group 21" id="21"/>
          <p:cNvGrpSpPr/>
          <p:nvPr/>
        </p:nvGrpSpPr>
        <p:grpSpPr>
          <a:xfrm rot="0">
            <a:off x="3854735" y="6965149"/>
            <a:ext cx="2567175" cy="2567164"/>
            <a:chOff x="0" y="0"/>
            <a:chExt cx="6350000" cy="6349975"/>
          </a:xfrm>
        </p:grpSpPr>
        <p:sp>
          <p:nvSpPr>
            <p:cNvPr name="Freeform 22" id="2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4933" t="0" r="-4933" b="0"/>
              </a:stretch>
            </a:blipFill>
            <a:ln w="9525" cap="sq">
              <a:solidFill>
                <a:srgbClr val="000000"/>
              </a:solidFill>
              <a:prstDash val="solid"/>
              <a:miter/>
            </a:ln>
          </p:spPr>
        </p:sp>
      </p:grpSp>
      <p:grpSp>
        <p:nvGrpSpPr>
          <p:cNvPr name="Group 23" id="23"/>
          <p:cNvGrpSpPr/>
          <p:nvPr/>
        </p:nvGrpSpPr>
        <p:grpSpPr>
          <a:xfrm rot="0">
            <a:off x="11586923" y="6697343"/>
            <a:ext cx="2567175" cy="2567164"/>
            <a:chOff x="0" y="0"/>
            <a:chExt cx="6350000" cy="6349975"/>
          </a:xfrm>
        </p:grpSpPr>
        <p:sp>
          <p:nvSpPr>
            <p:cNvPr name="Freeform 24" id="2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0" t="-8914" r="0" b="-8914"/>
              </a:stretch>
            </a:blipFill>
            <a:ln w="9525" cap="sq">
              <a:solidFill>
                <a:srgbClr val="000000"/>
              </a:solidFill>
              <a:prstDash val="solid"/>
              <a:miter/>
            </a:ln>
          </p:spPr>
        </p:sp>
      </p:grpSp>
      <p:grpSp>
        <p:nvGrpSpPr>
          <p:cNvPr name="Group 25" id="25"/>
          <p:cNvGrpSpPr/>
          <p:nvPr/>
        </p:nvGrpSpPr>
        <p:grpSpPr>
          <a:xfrm rot="0">
            <a:off x="2157625" y="4944741"/>
            <a:ext cx="2714895" cy="910133"/>
            <a:chOff x="0" y="0"/>
            <a:chExt cx="3619860" cy="1213511"/>
          </a:xfrm>
        </p:grpSpPr>
        <p:sp>
          <p:nvSpPr>
            <p:cNvPr name="TextBox 26" id="26"/>
            <p:cNvSpPr txBox="true"/>
            <p:nvPr/>
          </p:nvSpPr>
          <p:spPr>
            <a:xfrm rot="0">
              <a:off x="0" y="-57150"/>
              <a:ext cx="3619860" cy="6667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Nunito Bold"/>
                  <a:ea typeface="Nunito Bold"/>
                  <a:cs typeface="Nunito Bold"/>
                  <a:sym typeface="Nunito Bold"/>
                </a:rPr>
                <a:t>Priyal Goenka</a:t>
              </a:r>
            </a:p>
          </p:txBody>
        </p:sp>
        <p:sp>
          <p:nvSpPr>
            <p:cNvPr name="TextBox 27" id="27"/>
            <p:cNvSpPr txBox="true"/>
            <p:nvPr/>
          </p:nvSpPr>
          <p:spPr>
            <a:xfrm rot="0">
              <a:off x="369401" y="668300"/>
              <a:ext cx="3053499" cy="545211"/>
            </a:xfrm>
            <a:prstGeom prst="rect">
              <a:avLst/>
            </a:prstGeom>
          </p:spPr>
          <p:txBody>
            <a:bodyPr anchor="t" rtlCol="false" tIns="0" lIns="0" bIns="0" rIns="0">
              <a:spAutoFit/>
            </a:bodyPr>
            <a:lstStyle/>
            <a:p>
              <a:pPr algn="ctr">
                <a:lnSpc>
                  <a:spcPts val="3318"/>
                </a:lnSpc>
                <a:spcBef>
                  <a:spcPct val="0"/>
                </a:spcBef>
              </a:pPr>
              <a:r>
                <a:rPr lang="en-US" sz="2370">
                  <a:solidFill>
                    <a:srgbClr val="000000"/>
                  </a:solidFill>
                  <a:latin typeface="Roboto"/>
                  <a:ea typeface="Roboto"/>
                  <a:cs typeface="Roboto"/>
                  <a:sym typeface="Roboto"/>
                </a:rPr>
                <a:t>Team Lead</a:t>
              </a:r>
            </a:p>
          </p:txBody>
        </p:sp>
      </p:grpSp>
      <p:sp>
        <p:nvSpPr>
          <p:cNvPr name="TextBox 28" id="28"/>
          <p:cNvSpPr txBox="true"/>
          <p:nvPr/>
        </p:nvSpPr>
        <p:spPr>
          <a:xfrm rot="0">
            <a:off x="7222529" y="8513907"/>
            <a:ext cx="2290124" cy="425577"/>
          </a:xfrm>
          <a:prstGeom prst="rect">
            <a:avLst/>
          </a:prstGeom>
        </p:spPr>
        <p:txBody>
          <a:bodyPr anchor="t" rtlCol="false" tIns="0" lIns="0" bIns="0" rIns="0">
            <a:spAutoFit/>
          </a:bodyPr>
          <a:lstStyle/>
          <a:p>
            <a:pPr algn="ctr">
              <a:lnSpc>
                <a:spcPts val="3318"/>
              </a:lnSpc>
              <a:spcBef>
                <a:spcPct val="0"/>
              </a:spcBef>
            </a:pPr>
            <a:r>
              <a:rPr lang="en-US" sz="2370">
                <a:solidFill>
                  <a:srgbClr val="000000"/>
                </a:solidFill>
                <a:latin typeface="Roboto"/>
                <a:ea typeface="Roboto"/>
                <a:cs typeface="Roboto"/>
                <a:sym typeface="Roboto"/>
              </a:rPr>
              <a:t>Market Analyst</a:t>
            </a:r>
          </a:p>
        </p:txBody>
      </p:sp>
      <p:sp>
        <p:nvSpPr>
          <p:cNvPr name="TextBox 29" id="29"/>
          <p:cNvSpPr txBox="true"/>
          <p:nvPr/>
        </p:nvSpPr>
        <p:spPr>
          <a:xfrm rot="0">
            <a:off x="8016681" y="5036752"/>
            <a:ext cx="2714895"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Nunito Bold"/>
                <a:ea typeface="Nunito Bold"/>
                <a:cs typeface="Nunito Bold"/>
                <a:sym typeface="Nunito Bold"/>
              </a:rPr>
              <a:t>Anish Gudle</a:t>
            </a:r>
          </a:p>
        </p:txBody>
      </p:sp>
      <p:sp>
        <p:nvSpPr>
          <p:cNvPr name="TextBox 30" id="30"/>
          <p:cNvSpPr txBox="true"/>
          <p:nvPr/>
        </p:nvSpPr>
        <p:spPr>
          <a:xfrm rot="0">
            <a:off x="6737655" y="516255"/>
            <a:ext cx="5272946" cy="920115"/>
          </a:xfrm>
          <a:prstGeom prst="rect">
            <a:avLst/>
          </a:prstGeom>
        </p:spPr>
        <p:txBody>
          <a:bodyPr anchor="t" rtlCol="false" tIns="0" lIns="0" bIns="0" rIns="0">
            <a:spAutoFit/>
          </a:bodyPr>
          <a:lstStyle/>
          <a:p>
            <a:pPr algn="ctr">
              <a:lnSpc>
                <a:spcPts val="7559"/>
              </a:lnSpc>
              <a:spcBef>
                <a:spcPct val="0"/>
              </a:spcBef>
            </a:pPr>
            <a:r>
              <a:rPr lang="en-US" b="true" sz="5400">
                <a:solidFill>
                  <a:srgbClr val="000000"/>
                </a:solidFill>
                <a:latin typeface="Roboto Bold"/>
                <a:ea typeface="Roboto Bold"/>
                <a:cs typeface="Roboto Bold"/>
                <a:sym typeface="Roboto Bold"/>
              </a:rPr>
              <a:t>Our Best Team</a:t>
            </a:r>
          </a:p>
        </p:txBody>
      </p:sp>
      <p:sp>
        <p:nvSpPr>
          <p:cNvPr name="TextBox 31" id="31"/>
          <p:cNvSpPr txBox="true"/>
          <p:nvPr/>
        </p:nvSpPr>
        <p:spPr>
          <a:xfrm rot="0">
            <a:off x="14709326" y="7647132"/>
            <a:ext cx="2349252" cy="10477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Nunito Bold"/>
                <a:ea typeface="Nunito Bold"/>
                <a:cs typeface="Nunito Bold"/>
                <a:sym typeface="Nunito Bold"/>
              </a:rPr>
              <a:t>Piyush</a:t>
            </a:r>
            <a:r>
              <a:rPr lang="en-US" sz="3000">
                <a:solidFill>
                  <a:srgbClr val="000000"/>
                </a:solidFill>
                <a:latin typeface="Nunito"/>
                <a:ea typeface="Nunito"/>
                <a:cs typeface="Nunito"/>
                <a:sym typeface="Nunito"/>
              </a:rPr>
              <a:t> </a:t>
            </a:r>
            <a:r>
              <a:rPr lang="en-US" b="true" sz="3000">
                <a:solidFill>
                  <a:srgbClr val="000000"/>
                </a:solidFill>
                <a:latin typeface="Nunito Bold"/>
                <a:ea typeface="Nunito Bold"/>
                <a:cs typeface="Nunito Bold"/>
                <a:sym typeface="Nunito Bold"/>
              </a:rPr>
              <a:t>Vijayvergiya</a:t>
            </a:r>
          </a:p>
        </p:txBody>
      </p:sp>
      <p:sp>
        <p:nvSpPr>
          <p:cNvPr name="TextBox 32" id="32"/>
          <p:cNvSpPr txBox="true"/>
          <p:nvPr/>
        </p:nvSpPr>
        <p:spPr>
          <a:xfrm rot="0">
            <a:off x="14407383" y="5030771"/>
            <a:ext cx="2313890"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Nunito Bold"/>
                <a:ea typeface="Nunito Bold"/>
                <a:cs typeface="Nunito Bold"/>
                <a:sym typeface="Nunito Bold"/>
              </a:rPr>
              <a:t>Revti Raman</a:t>
            </a:r>
          </a:p>
        </p:txBody>
      </p:sp>
      <p:sp>
        <p:nvSpPr>
          <p:cNvPr name="TextBox 33" id="33"/>
          <p:cNvSpPr txBox="true"/>
          <p:nvPr/>
        </p:nvSpPr>
        <p:spPr>
          <a:xfrm rot="0">
            <a:off x="8229066" y="5484427"/>
            <a:ext cx="2290124" cy="425577"/>
          </a:xfrm>
          <a:prstGeom prst="rect">
            <a:avLst/>
          </a:prstGeom>
        </p:spPr>
        <p:txBody>
          <a:bodyPr anchor="t" rtlCol="false" tIns="0" lIns="0" bIns="0" rIns="0">
            <a:spAutoFit/>
          </a:bodyPr>
          <a:lstStyle/>
          <a:p>
            <a:pPr algn="ctr">
              <a:lnSpc>
                <a:spcPts val="3318"/>
              </a:lnSpc>
              <a:spcBef>
                <a:spcPct val="0"/>
              </a:spcBef>
            </a:pPr>
            <a:r>
              <a:rPr lang="en-US" sz="2370">
                <a:solidFill>
                  <a:srgbClr val="000000"/>
                </a:solidFill>
                <a:latin typeface="Roboto"/>
                <a:ea typeface="Roboto"/>
                <a:cs typeface="Roboto"/>
                <a:sym typeface="Roboto"/>
              </a:rPr>
              <a:t>Design Head</a:t>
            </a:r>
          </a:p>
        </p:txBody>
      </p:sp>
      <p:sp>
        <p:nvSpPr>
          <p:cNvPr name="TextBox 34" id="34"/>
          <p:cNvSpPr txBox="true"/>
          <p:nvPr/>
        </p:nvSpPr>
        <p:spPr>
          <a:xfrm rot="0">
            <a:off x="14407383" y="5608748"/>
            <a:ext cx="2290124" cy="425577"/>
          </a:xfrm>
          <a:prstGeom prst="rect">
            <a:avLst/>
          </a:prstGeom>
        </p:spPr>
        <p:txBody>
          <a:bodyPr anchor="t" rtlCol="false" tIns="0" lIns="0" bIns="0" rIns="0">
            <a:spAutoFit/>
          </a:bodyPr>
          <a:lstStyle/>
          <a:p>
            <a:pPr algn="ctr">
              <a:lnSpc>
                <a:spcPts val="3318"/>
              </a:lnSpc>
              <a:spcBef>
                <a:spcPct val="0"/>
              </a:spcBef>
            </a:pPr>
            <a:r>
              <a:rPr lang="en-US" sz="2370">
                <a:solidFill>
                  <a:srgbClr val="000000"/>
                </a:solidFill>
                <a:latin typeface="Roboto"/>
                <a:ea typeface="Roboto"/>
                <a:cs typeface="Roboto"/>
                <a:sym typeface="Roboto"/>
              </a:rPr>
              <a:t>Content Head</a:t>
            </a:r>
          </a:p>
        </p:txBody>
      </p:sp>
      <p:sp>
        <p:nvSpPr>
          <p:cNvPr name="TextBox 35" id="35"/>
          <p:cNvSpPr txBox="true"/>
          <p:nvPr/>
        </p:nvSpPr>
        <p:spPr>
          <a:xfrm rot="0">
            <a:off x="7084004" y="7913832"/>
            <a:ext cx="2714895"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Nunito Bold"/>
                <a:ea typeface="Nunito Bold"/>
                <a:cs typeface="Nunito Bold"/>
                <a:sym typeface="Nunito Bold"/>
              </a:rPr>
              <a:t>Vedant Jawale</a:t>
            </a:r>
          </a:p>
        </p:txBody>
      </p:sp>
      <p:sp>
        <p:nvSpPr>
          <p:cNvPr name="TextBox 36" id="36"/>
          <p:cNvSpPr txBox="true"/>
          <p:nvPr/>
        </p:nvSpPr>
        <p:spPr>
          <a:xfrm rot="0">
            <a:off x="14768454" y="8693358"/>
            <a:ext cx="2290124" cy="425577"/>
          </a:xfrm>
          <a:prstGeom prst="rect">
            <a:avLst/>
          </a:prstGeom>
        </p:spPr>
        <p:txBody>
          <a:bodyPr anchor="t" rtlCol="false" tIns="0" lIns="0" bIns="0" rIns="0">
            <a:spAutoFit/>
          </a:bodyPr>
          <a:lstStyle/>
          <a:p>
            <a:pPr algn="ctr">
              <a:lnSpc>
                <a:spcPts val="3318"/>
              </a:lnSpc>
              <a:spcBef>
                <a:spcPct val="0"/>
              </a:spcBef>
            </a:pPr>
            <a:r>
              <a:rPr lang="en-US" sz="2370">
                <a:solidFill>
                  <a:srgbClr val="000000"/>
                </a:solidFill>
                <a:latin typeface="Roboto"/>
                <a:ea typeface="Roboto"/>
                <a:cs typeface="Roboto"/>
                <a:sym typeface="Roboto"/>
              </a:rPr>
              <a:t>Business Analyst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TextBox 2" id="2"/>
          <p:cNvSpPr txBox="true"/>
          <p:nvPr/>
        </p:nvSpPr>
        <p:spPr>
          <a:xfrm rot="0">
            <a:off x="1453718" y="562797"/>
            <a:ext cx="15380563" cy="1261740"/>
          </a:xfrm>
          <a:prstGeom prst="rect">
            <a:avLst/>
          </a:prstGeom>
        </p:spPr>
        <p:txBody>
          <a:bodyPr anchor="t" rtlCol="false" tIns="0" lIns="0" bIns="0" rIns="0">
            <a:spAutoFit/>
          </a:bodyPr>
          <a:lstStyle/>
          <a:p>
            <a:pPr algn="l">
              <a:lnSpc>
                <a:spcPts val="10059"/>
              </a:lnSpc>
            </a:pPr>
            <a:r>
              <a:rPr lang="en-US" sz="7858" spc="3167">
                <a:solidFill>
                  <a:srgbClr val="231F20"/>
                </a:solidFill>
                <a:latin typeface="Bebas Neue"/>
                <a:ea typeface="Bebas Neue"/>
                <a:cs typeface="Bebas Neue"/>
                <a:sym typeface="Bebas Neue"/>
              </a:rPr>
              <a:t>PROBLEM STATEMENT</a:t>
            </a:r>
          </a:p>
        </p:txBody>
      </p:sp>
      <p:sp>
        <p:nvSpPr>
          <p:cNvPr name="TextBox 3" id="3"/>
          <p:cNvSpPr txBox="true"/>
          <p:nvPr/>
        </p:nvSpPr>
        <p:spPr>
          <a:xfrm rot="0">
            <a:off x="1229422" y="3095887"/>
            <a:ext cx="16029878" cy="6317713"/>
          </a:xfrm>
          <a:prstGeom prst="rect">
            <a:avLst/>
          </a:prstGeom>
        </p:spPr>
        <p:txBody>
          <a:bodyPr anchor="t" rtlCol="false" tIns="0" lIns="0" bIns="0" rIns="0">
            <a:spAutoFit/>
          </a:bodyPr>
          <a:lstStyle/>
          <a:p>
            <a:pPr algn="l">
              <a:lnSpc>
                <a:spcPts val="4170"/>
              </a:lnSpc>
            </a:pPr>
            <a:r>
              <a:rPr lang="en-US" sz="2978">
                <a:solidFill>
                  <a:srgbClr val="040506"/>
                </a:solidFill>
                <a:latin typeface="Yeseva One"/>
                <a:ea typeface="Yeseva One"/>
                <a:cs typeface="Yeseva One"/>
                <a:sym typeface="Yeseva One"/>
              </a:rPr>
              <a:t>Ace The Case 2.0</a:t>
            </a:r>
          </a:p>
          <a:p>
            <a:pPr algn="l">
              <a:lnSpc>
                <a:spcPts val="4170"/>
              </a:lnSpc>
            </a:pPr>
          </a:p>
          <a:p>
            <a:pPr algn="l">
              <a:lnSpc>
                <a:spcPts val="4170"/>
              </a:lnSpc>
            </a:pPr>
            <a:r>
              <a:rPr lang="en-US" sz="2978">
                <a:solidFill>
                  <a:srgbClr val="040506"/>
                </a:solidFill>
                <a:latin typeface="Yeseva One"/>
                <a:ea typeface="Yeseva One"/>
                <a:cs typeface="Yeseva One"/>
                <a:sym typeface="Yeseva One"/>
              </a:rPr>
              <a:t>Case study :</a:t>
            </a:r>
          </a:p>
          <a:p>
            <a:pPr algn="l">
              <a:lnSpc>
                <a:spcPts val="4170"/>
              </a:lnSpc>
            </a:pPr>
            <a:r>
              <a:rPr lang="en-US" sz="2978">
                <a:solidFill>
                  <a:srgbClr val="040506"/>
                </a:solidFill>
                <a:latin typeface="Yeseva One"/>
                <a:ea typeface="Yeseva One"/>
                <a:cs typeface="Yeseva One"/>
                <a:sym typeface="Yeseva One"/>
              </a:rPr>
              <a:t>BharatMart is #1 Indian Discount Retailer. They have a network of 500 stores across India and hold a prominent position in both market share and profitability. The second-largest discount retailer in India, GangaBazaar, operates 300 stores. IndoMart, a US-based discount retailer with 4000 stores in the US, is contemplating the acquisition of GangaBazaar. Analyze how this acquisition could pose a potential threat to BharatMart. Analyze and suggest the strategies BharatMart might adopt to face potential losses, challenges, and the best way forward in this scenario.</a:t>
            </a:r>
          </a:p>
          <a:p>
            <a:pPr algn="l">
              <a:lnSpc>
                <a:spcPts val="4170"/>
              </a:lnSpc>
            </a:pPr>
          </a:p>
        </p:txBody>
      </p:sp>
      <p:sp>
        <p:nvSpPr>
          <p:cNvPr name="Freeform 4" id="4"/>
          <p:cNvSpPr/>
          <p:nvPr/>
        </p:nvSpPr>
        <p:spPr>
          <a:xfrm flipH="false" flipV="false" rot="0">
            <a:off x="14432852" y="-2620525"/>
            <a:ext cx="6924964" cy="5522658"/>
          </a:xfrm>
          <a:custGeom>
            <a:avLst/>
            <a:gdLst/>
            <a:ahLst/>
            <a:cxnLst/>
            <a:rect r="r" b="b" t="t" l="l"/>
            <a:pathLst>
              <a:path h="5522658" w="6924964">
                <a:moveTo>
                  <a:pt x="0" y="0"/>
                </a:moveTo>
                <a:lnTo>
                  <a:pt x="6924964" y="0"/>
                </a:lnTo>
                <a:lnTo>
                  <a:pt x="6924964" y="5522659"/>
                </a:lnTo>
                <a:lnTo>
                  <a:pt x="0" y="55226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5400000">
            <a:off x="-3313543" y="5269536"/>
            <a:ext cx="7831764" cy="145763"/>
            <a:chOff x="0" y="0"/>
            <a:chExt cx="2040071" cy="37969"/>
          </a:xfrm>
        </p:grpSpPr>
        <p:sp>
          <p:nvSpPr>
            <p:cNvPr name="Freeform 6" id="6"/>
            <p:cNvSpPr/>
            <p:nvPr/>
          </p:nvSpPr>
          <p:spPr>
            <a:xfrm flipH="false" flipV="false" rot="0">
              <a:off x="0" y="0"/>
              <a:ext cx="2040071" cy="37969"/>
            </a:xfrm>
            <a:custGeom>
              <a:avLst/>
              <a:gdLst/>
              <a:ahLst/>
              <a:cxnLst/>
              <a:rect r="r" b="b" t="t" l="l"/>
              <a:pathLst>
                <a:path h="37969" w="2040071">
                  <a:moveTo>
                    <a:pt x="18985" y="0"/>
                  </a:moveTo>
                  <a:lnTo>
                    <a:pt x="2021086" y="0"/>
                  </a:lnTo>
                  <a:cubicBezTo>
                    <a:pt x="2026121" y="0"/>
                    <a:pt x="2030950" y="2000"/>
                    <a:pt x="2034510" y="5560"/>
                  </a:cubicBezTo>
                  <a:cubicBezTo>
                    <a:pt x="2038071" y="9121"/>
                    <a:pt x="2040071" y="13950"/>
                    <a:pt x="2040071" y="18985"/>
                  </a:cubicBezTo>
                  <a:lnTo>
                    <a:pt x="2040071" y="18985"/>
                  </a:lnTo>
                  <a:cubicBezTo>
                    <a:pt x="2040071" y="24020"/>
                    <a:pt x="2038071" y="28848"/>
                    <a:pt x="2034510" y="32409"/>
                  </a:cubicBezTo>
                  <a:cubicBezTo>
                    <a:pt x="2030950" y="35969"/>
                    <a:pt x="2026121" y="37969"/>
                    <a:pt x="2021086"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2DBA61"/>
            </a:solidFill>
          </p:spPr>
        </p:sp>
        <p:sp>
          <p:nvSpPr>
            <p:cNvPr name="TextBox 7" id="7"/>
            <p:cNvSpPr txBox="true"/>
            <p:nvPr/>
          </p:nvSpPr>
          <p:spPr>
            <a:xfrm>
              <a:off x="0" y="-47625"/>
              <a:ext cx="2040071" cy="8559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949221" y="3533276"/>
            <a:ext cx="5103122" cy="145763"/>
            <a:chOff x="0" y="0"/>
            <a:chExt cx="1329296" cy="37969"/>
          </a:xfrm>
        </p:grpSpPr>
        <p:sp>
          <p:nvSpPr>
            <p:cNvPr name="Freeform 9" id="9"/>
            <p:cNvSpPr/>
            <p:nvPr/>
          </p:nvSpPr>
          <p:spPr>
            <a:xfrm flipH="false" flipV="false" rot="0">
              <a:off x="0" y="0"/>
              <a:ext cx="1329296" cy="37969"/>
            </a:xfrm>
            <a:custGeom>
              <a:avLst/>
              <a:gdLst/>
              <a:ahLst/>
              <a:cxnLst/>
              <a:rect r="r" b="b" t="t" l="l"/>
              <a:pathLst>
                <a:path h="37969" w="1329296">
                  <a:moveTo>
                    <a:pt x="18985" y="0"/>
                  </a:moveTo>
                  <a:lnTo>
                    <a:pt x="1310311" y="0"/>
                  </a:lnTo>
                  <a:cubicBezTo>
                    <a:pt x="1315346" y="0"/>
                    <a:pt x="1320175" y="2000"/>
                    <a:pt x="1323735" y="5560"/>
                  </a:cubicBezTo>
                  <a:cubicBezTo>
                    <a:pt x="1327295" y="9121"/>
                    <a:pt x="1329296" y="13950"/>
                    <a:pt x="1329296" y="18985"/>
                  </a:cubicBezTo>
                  <a:lnTo>
                    <a:pt x="1329296" y="18985"/>
                  </a:lnTo>
                  <a:cubicBezTo>
                    <a:pt x="1329296" y="24020"/>
                    <a:pt x="1327295" y="28848"/>
                    <a:pt x="1323735" y="32409"/>
                  </a:cubicBezTo>
                  <a:cubicBezTo>
                    <a:pt x="1320175" y="35969"/>
                    <a:pt x="1315346" y="37969"/>
                    <a:pt x="1310311"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121212"/>
            </a:solidFill>
          </p:spPr>
        </p:sp>
        <p:sp>
          <p:nvSpPr>
            <p:cNvPr name="TextBox 10" id="10"/>
            <p:cNvSpPr txBox="true"/>
            <p:nvPr/>
          </p:nvSpPr>
          <p:spPr>
            <a:xfrm>
              <a:off x="0" y="-47625"/>
              <a:ext cx="1329296" cy="85594"/>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351262" y="5969850"/>
            <a:ext cx="480957" cy="480957"/>
          </a:xfrm>
          <a:custGeom>
            <a:avLst/>
            <a:gdLst/>
            <a:ahLst/>
            <a:cxnLst/>
            <a:rect r="r" b="b" t="t" l="l"/>
            <a:pathLst>
              <a:path h="480957" w="480957">
                <a:moveTo>
                  <a:pt x="0" y="0"/>
                </a:moveTo>
                <a:lnTo>
                  <a:pt x="480957" y="0"/>
                </a:lnTo>
                <a:lnTo>
                  <a:pt x="480957" y="480957"/>
                </a:lnTo>
                <a:lnTo>
                  <a:pt x="0" y="4809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1346303" y="7565410"/>
            <a:ext cx="5824570" cy="1935407"/>
            <a:chOff x="0" y="0"/>
            <a:chExt cx="1631123" cy="541995"/>
          </a:xfrm>
        </p:grpSpPr>
        <p:sp>
          <p:nvSpPr>
            <p:cNvPr name="Freeform 3" id="3"/>
            <p:cNvSpPr/>
            <p:nvPr/>
          </p:nvSpPr>
          <p:spPr>
            <a:xfrm flipH="false" flipV="false" rot="0">
              <a:off x="0" y="0"/>
              <a:ext cx="1631123" cy="541995"/>
            </a:xfrm>
            <a:custGeom>
              <a:avLst/>
              <a:gdLst/>
              <a:ahLst/>
              <a:cxnLst/>
              <a:rect r="r" b="b" t="t" l="l"/>
              <a:pathLst>
                <a:path h="541995" w="1631123">
                  <a:moveTo>
                    <a:pt x="35888" y="0"/>
                  </a:moveTo>
                  <a:lnTo>
                    <a:pt x="1595235" y="0"/>
                  </a:lnTo>
                  <a:cubicBezTo>
                    <a:pt x="1604753" y="0"/>
                    <a:pt x="1613881" y="3781"/>
                    <a:pt x="1620612" y="10511"/>
                  </a:cubicBezTo>
                  <a:cubicBezTo>
                    <a:pt x="1627342" y="17242"/>
                    <a:pt x="1631123" y="26370"/>
                    <a:pt x="1631123" y="35888"/>
                  </a:cubicBezTo>
                  <a:lnTo>
                    <a:pt x="1631123" y="506107"/>
                  </a:lnTo>
                  <a:cubicBezTo>
                    <a:pt x="1631123" y="525927"/>
                    <a:pt x="1615055" y="541995"/>
                    <a:pt x="1595235" y="541995"/>
                  </a:cubicBezTo>
                  <a:lnTo>
                    <a:pt x="35888" y="541995"/>
                  </a:lnTo>
                  <a:cubicBezTo>
                    <a:pt x="16068" y="541995"/>
                    <a:pt x="0" y="525927"/>
                    <a:pt x="0" y="506107"/>
                  </a:cubicBezTo>
                  <a:lnTo>
                    <a:pt x="0" y="35888"/>
                  </a:lnTo>
                  <a:cubicBezTo>
                    <a:pt x="0" y="16068"/>
                    <a:pt x="16068" y="0"/>
                    <a:pt x="35888" y="0"/>
                  </a:cubicBezTo>
                  <a:close/>
                </a:path>
              </a:pathLst>
            </a:custGeom>
            <a:solidFill>
              <a:srgbClr val="2DBA61"/>
            </a:solidFill>
          </p:spPr>
        </p:sp>
        <p:sp>
          <p:nvSpPr>
            <p:cNvPr name="TextBox 4" id="4"/>
            <p:cNvSpPr txBox="true"/>
            <p:nvPr/>
          </p:nvSpPr>
          <p:spPr>
            <a:xfrm>
              <a:off x="0" y="-95250"/>
              <a:ext cx="1631123" cy="637245"/>
            </a:xfrm>
            <a:prstGeom prst="rect">
              <a:avLst/>
            </a:prstGeom>
          </p:spPr>
          <p:txBody>
            <a:bodyPr anchor="ctr" rtlCol="false" tIns="50800" lIns="50800" bIns="50800" rIns="50800"/>
            <a:lstStyle/>
            <a:p>
              <a:pPr algn="ctr">
                <a:lnSpc>
                  <a:spcPts val="6019"/>
                </a:lnSpc>
              </a:pPr>
            </a:p>
          </p:txBody>
        </p:sp>
      </p:grpSp>
      <p:grpSp>
        <p:nvGrpSpPr>
          <p:cNvPr name="Group 5" id="5"/>
          <p:cNvGrpSpPr/>
          <p:nvPr/>
        </p:nvGrpSpPr>
        <p:grpSpPr>
          <a:xfrm rot="0">
            <a:off x="11346303" y="3470027"/>
            <a:ext cx="5912997" cy="1864977"/>
            <a:chOff x="0" y="0"/>
            <a:chExt cx="1655886" cy="522272"/>
          </a:xfrm>
        </p:grpSpPr>
        <p:sp>
          <p:nvSpPr>
            <p:cNvPr name="Freeform 6" id="6"/>
            <p:cNvSpPr/>
            <p:nvPr/>
          </p:nvSpPr>
          <p:spPr>
            <a:xfrm flipH="false" flipV="false" rot="0">
              <a:off x="0" y="0"/>
              <a:ext cx="1655886" cy="522272"/>
            </a:xfrm>
            <a:custGeom>
              <a:avLst/>
              <a:gdLst/>
              <a:ahLst/>
              <a:cxnLst/>
              <a:rect r="r" b="b" t="t" l="l"/>
              <a:pathLst>
                <a:path h="522272" w="1655886">
                  <a:moveTo>
                    <a:pt x="35351" y="0"/>
                  </a:moveTo>
                  <a:lnTo>
                    <a:pt x="1620535" y="0"/>
                  </a:lnTo>
                  <a:cubicBezTo>
                    <a:pt x="1629911" y="0"/>
                    <a:pt x="1638902" y="3724"/>
                    <a:pt x="1645532" y="10354"/>
                  </a:cubicBezTo>
                  <a:cubicBezTo>
                    <a:pt x="1652162" y="16984"/>
                    <a:pt x="1655886" y="25976"/>
                    <a:pt x="1655886" y="35351"/>
                  </a:cubicBezTo>
                  <a:lnTo>
                    <a:pt x="1655886" y="486920"/>
                  </a:lnTo>
                  <a:cubicBezTo>
                    <a:pt x="1655886" y="506444"/>
                    <a:pt x="1640059" y="522272"/>
                    <a:pt x="1620535" y="522272"/>
                  </a:cubicBezTo>
                  <a:lnTo>
                    <a:pt x="35351" y="522272"/>
                  </a:lnTo>
                  <a:cubicBezTo>
                    <a:pt x="15827" y="522272"/>
                    <a:pt x="0" y="506444"/>
                    <a:pt x="0" y="486920"/>
                  </a:cubicBezTo>
                  <a:lnTo>
                    <a:pt x="0" y="35351"/>
                  </a:lnTo>
                  <a:cubicBezTo>
                    <a:pt x="0" y="15827"/>
                    <a:pt x="15827" y="0"/>
                    <a:pt x="35351" y="0"/>
                  </a:cubicBezTo>
                  <a:close/>
                </a:path>
              </a:pathLst>
            </a:custGeom>
            <a:solidFill>
              <a:srgbClr val="2DBA61"/>
            </a:solidFill>
          </p:spPr>
        </p:sp>
        <p:sp>
          <p:nvSpPr>
            <p:cNvPr name="TextBox 7" id="7"/>
            <p:cNvSpPr txBox="true"/>
            <p:nvPr/>
          </p:nvSpPr>
          <p:spPr>
            <a:xfrm>
              <a:off x="0" y="-47625"/>
              <a:ext cx="1655886" cy="56989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21222" y="7331212"/>
            <a:ext cx="5367869" cy="1864352"/>
            <a:chOff x="0" y="0"/>
            <a:chExt cx="1503228" cy="522097"/>
          </a:xfrm>
        </p:grpSpPr>
        <p:sp>
          <p:nvSpPr>
            <p:cNvPr name="Freeform 9" id="9"/>
            <p:cNvSpPr/>
            <p:nvPr/>
          </p:nvSpPr>
          <p:spPr>
            <a:xfrm flipH="false" flipV="false" rot="0">
              <a:off x="0" y="0"/>
              <a:ext cx="1503228" cy="522097"/>
            </a:xfrm>
            <a:custGeom>
              <a:avLst/>
              <a:gdLst/>
              <a:ahLst/>
              <a:cxnLst/>
              <a:rect r="r" b="b" t="t" l="l"/>
              <a:pathLst>
                <a:path h="522097" w="1503228">
                  <a:moveTo>
                    <a:pt x="38941" y="0"/>
                  </a:moveTo>
                  <a:lnTo>
                    <a:pt x="1464286" y="0"/>
                  </a:lnTo>
                  <a:cubicBezTo>
                    <a:pt x="1485793" y="0"/>
                    <a:pt x="1503228" y="17435"/>
                    <a:pt x="1503228" y="38941"/>
                  </a:cubicBezTo>
                  <a:lnTo>
                    <a:pt x="1503228" y="483155"/>
                  </a:lnTo>
                  <a:cubicBezTo>
                    <a:pt x="1503228" y="504662"/>
                    <a:pt x="1485793" y="522097"/>
                    <a:pt x="1464286" y="522097"/>
                  </a:cubicBezTo>
                  <a:lnTo>
                    <a:pt x="38941" y="522097"/>
                  </a:lnTo>
                  <a:cubicBezTo>
                    <a:pt x="17435" y="522097"/>
                    <a:pt x="0" y="504662"/>
                    <a:pt x="0" y="483155"/>
                  </a:cubicBezTo>
                  <a:lnTo>
                    <a:pt x="0" y="38941"/>
                  </a:lnTo>
                  <a:cubicBezTo>
                    <a:pt x="0" y="17435"/>
                    <a:pt x="17435" y="0"/>
                    <a:pt x="38941" y="0"/>
                  </a:cubicBezTo>
                  <a:close/>
                </a:path>
              </a:pathLst>
            </a:custGeom>
            <a:solidFill>
              <a:srgbClr val="2DBA61"/>
            </a:solidFill>
          </p:spPr>
        </p:sp>
        <p:sp>
          <p:nvSpPr>
            <p:cNvPr name="TextBox 10" id="10"/>
            <p:cNvSpPr txBox="true"/>
            <p:nvPr/>
          </p:nvSpPr>
          <p:spPr>
            <a:xfrm>
              <a:off x="0" y="-47625"/>
              <a:ext cx="1503228" cy="56972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21222" y="3545298"/>
            <a:ext cx="5367869" cy="1780367"/>
            <a:chOff x="0" y="0"/>
            <a:chExt cx="1503228" cy="498577"/>
          </a:xfrm>
        </p:grpSpPr>
        <p:sp>
          <p:nvSpPr>
            <p:cNvPr name="Freeform 12" id="12"/>
            <p:cNvSpPr/>
            <p:nvPr/>
          </p:nvSpPr>
          <p:spPr>
            <a:xfrm flipH="false" flipV="false" rot="0">
              <a:off x="0" y="0"/>
              <a:ext cx="1503228" cy="498577"/>
            </a:xfrm>
            <a:custGeom>
              <a:avLst/>
              <a:gdLst/>
              <a:ahLst/>
              <a:cxnLst/>
              <a:rect r="r" b="b" t="t" l="l"/>
              <a:pathLst>
                <a:path h="498577" w="1503228">
                  <a:moveTo>
                    <a:pt x="38941" y="0"/>
                  </a:moveTo>
                  <a:lnTo>
                    <a:pt x="1464286" y="0"/>
                  </a:lnTo>
                  <a:cubicBezTo>
                    <a:pt x="1485793" y="0"/>
                    <a:pt x="1503228" y="17435"/>
                    <a:pt x="1503228" y="38941"/>
                  </a:cubicBezTo>
                  <a:lnTo>
                    <a:pt x="1503228" y="459636"/>
                  </a:lnTo>
                  <a:cubicBezTo>
                    <a:pt x="1503228" y="481143"/>
                    <a:pt x="1485793" y="498577"/>
                    <a:pt x="1464286" y="498577"/>
                  </a:cubicBezTo>
                  <a:lnTo>
                    <a:pt x="38941" y="498577"/>
                  </a:lnTo>
                  <a:cubicBezTo>
                    <a:pt x="17435" y="498577"/>
                    <a:pt x="0" y="481143"/>
                    <a:pt x="0" y="459636"/>
                  </a:cubicBezTo>
                  <a:lnTo>
                    <a:pt x="0" y="38941"/>
                  </a:lnTo>
                  <a:cubicBezTo>
                    <a:pt x="0" y="17435"/>
                    <a:pt x="17435" y="0"/>
                    <a:pt x="38941" y="0"/>
                  </a:cubicBezTo>
                  <a:close/>
                </a:path>
              </a:pathLst>
            </a:custGeom>
            <a:solidFill>
              <a:srgbClr val="2DBA61"/>
            </a:solidFill>
          </p:spPr>
        </p:sp>
        <p:sp>
          <p:nvSpPr>
            <p:cNvPr name="TextBox 13" id="13"/>
            <p:cNvSpPr txBox="true"/>
            <p:nvPr/>
          </p:nvSpPr>
          <p:spPr>
            <a:xfrm>
              <a:off x="0" y="-47625"/>
              <a:ext cx="1503228" cy="54620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6237977" y="3400798"/>
            <a:ext cx="5931588" cy="5934088"/>
            <a:chOff x="0" y="0"/>
            <a:chExt cx="6832800" cy="6835680"/>
          </a:xfrm>
        </p:grpSpPr>
        <p:sp>
          <p:nvSpPr>
            <p:cNvPr name="Freeform 15" id="15"/>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16" id="16"/>
          <p:cNvGrpSpPr/>
          <p:nvPr/>
        </p:nvGrpSpPr>
        <p:grpSpPr>
          <a:xfrm rot="0">
            <a:off x="11518903" y="4685246"/>
            <a:ext cx="476902" cy="485028"/>
            <a:chOff x="0" y="0"/>
            <a:chExt cx="549360" cy="558720"/>
          </a:xfrm>
        </p:grpSpPr>
        <p:sp>
          <p:nvSpPr>
            <p:cNvPr name="Freeform 17" id="17"/>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8" id="18"/>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9" id="19"/>
          <p:cNvGrpSpPr/>
          <p:nvPr/>
        </p:nvGrpSpPr>
        <p:grpSpPr>
          <a:xfrm rot="0">
            <a:off x="11518903" y="7565410"/>
            <a:ext cx="476902" cy="485028"/>
            <a:chOff x="0" y="0"/>
            <a:chExt cx="549360" cy="558720"/>
          </a:xfrm>
        </p:grpSpPr>
        <p:sp>
          <p:nvSpPr>
            <p:cNvPr name="Freeform 20" id="20"/>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1" id="21"/>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2" id="22"/>
          <p:cNvGrpSpPr/>
          <p:nvPr/>
        </p:nvGrpSpPr>
        <p:grpSpPr>
          <a:xfrm rot="0">
            <a:off x="11118443" y="8169540"/>
            <a:ext cx="219315" cy="216656"/>
            <a:chOff x="0" y="0"/>
            <a:chExt cx="237600" cy="234720"/>
          </a:xfrm>
        </p:grpSpPr>
        <p:sp>
          <p:nvSpPr>
            <p:cNvPr name="Freeform 23" id="2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24" id="24"/>
          <p:cNvGrpSpPr/>
          <p:nvPr/>
        </p:nvGrpSpPr>
        <p:grpSpPr>
          <a:xfrm rot="0">
            <a:off x="6411737" y="7565410"/>
            <a:ext cx="476902" cy="485028"/>
            <a:chOff x="0" y="0"/>
            <a:chExt cx="549360" cy="558720"/>
          </a:xfrm>
        </p:grpSpPr>
        <p:sp>
          <p:nvSpPr>
            <p:cNvPr name="Freeform 25" id="25"/>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6" id="26"/>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7" id="27"/>
          <p:cNvGrpSpPr/>
          <p:nvPr/>
        </p:nvGrpSpPr>
        <p:grpSpPr>
          <a:xfrm rot="0">
            <a:off x="5693395" y="8169540"/>
            <a:ext cx="219979" cy="216656"/>
            <a:chOff x="0" y="0"/>
            <a:chExt cx="238320" cy="234720"/>
          </a:xfrm>
        </p:grpSpPr>
        <p:sp>
          <p:nvSpPr>
            <p:cNvPr name="Freeform 28" id="28"/>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9" id="29"/>
          <p:cNvGrpSpPr/>
          <p:nvPr/>
        </p:nvGrpSpPr>
        <p:grpSpPr>
          <a:xfrm rot="0">
            <a:off x="6411737" y="4685246"/>
            <a:ext cx="476902" cy="485028"/>
            <a:chOff x="0" y="0"/>
            <a:chExt cx="549360" cy="558720"/>
          </a:xfrm>
        </p:grpSpPr>
        <p:sp>
          <p:nvSpPr>
            <p:cNvPr name="Freeform 30" id="30"/>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31" id="31"/>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32" id="32"/>
          <p:cNvGrpSpPr/>
          <p:nvPr/>
        </p:nvGrpSpPr>
        <p:grpSpPr>
          <a:xfrm rot="0">
            <a:off x="11654223" y="4825879"/>
            <a:ext cx="206262" cy="203762"/>
            <a:chOff x="0" y="0"/>
            <a:chExt cx="237600" cy="234720"/>
          </a:xfrm>
        </p:grpSpPr>
        <p:sp>
          <p:nvSpPr>
            <p:cNvPr name="Freeform 33" id="3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4" id="34"/>
          <p:cNvGrpSpPr/>
          <p:nvPr/>
        </p:nvGrpSpPr>
        <p:grpSpPr>
          <a:xfrm rot="0">
            <a:off x="6549870" y="4825879"/>
            <a:ext cx="206262" cy="203762"/>
            <a:chOff x="0" y="0"/>
            <a:chExt cx="237600" cy="234720"/>
          </a:xfrm>
        </p:grpSpPr>
        <p:sp>
          <p:nvSpPr>
            <p:cNvPr name="Freeform 35" id="35"/>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6" id="36"/>
          <p:cNvGrpSpPr/>
          <p:nvPr/>
        </p:nvGrpSpPr>
        <p:grpSpPr>
          <a:xfrm rot="0">
            <a:off x="6989092" y="4096935"/>
            <a:ext cx="4357211" cy="435721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121212"/>
              </a:solidFill>
              <a:prstDash val="solid"/>
              <a:miter/>
            </a:ln>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9" id="39"/>
          <p:cNvSpPr txBox="true"/>
          <p:nvPr/>
        </p:nvSpPr>
        <p:spPr>
          <a:xfrm rot="0">
            <a:off x="2093731" y="1640034"/>
            <a:ext cx="16483679" cy="892769"/>
          </a:xfrm>
          <a:prstGeom prst="rect">
            <a:avLst/>
          </a:prstGeom>
        </p:spPr>
        <p:txBody>
          <a:bodyPr anchor="t" rtlCol="false" tIns="0" lIns="0" bIns="0" rIns="0">
            <a:spAutoFit/>
          </a:bodyPr>
          <a:lstStyle/>
          <a:p>
            <a:pPr algn="l" marL="0" indent="0" lvl="0">
              <a:lnSpc>
                <a:spcPts val="3656"/>
              </a:lnSpc>
              <a:spcBef>
                <a:spcPct val="0"/>
              </a:spcBef>
            </a:pPr>
            <a:r>
              <a:rPr lang="en-US" b="true" sz="2649" spc="259">
                <a:solidFill>
                  <a:srgbClr val="231F20"/>
                </a:solidFill>
                <a:latin typeface="Open Sauce Bold"/>
                <a:ea typeface="Open Sauce Bold"/>
                <a:cs typeface="Open Sauce Bold"/>
                <a:sym typeface="Open Sauce Bold"/>
              </a:rPr>
              <a:t>A discount store is a retail store that sells products at lower prices than traditional retail outlets.</a:t>
            </a:r>
          </a:p>
        </p:txBody>
      </p:sp>
      <p:sp>
        <p:nvSpPr>
          <p:cNvPr name="Freeform 40" id="40"/>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1" id="41"/>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2" id="42"/>
          <p:cNvGrpSpPr/>
          <p:nvPr/>
        </p:nvGrpSpPr>
        <p:grpSpPr>
          <a:xfrm rot="0">
            <a:off x="7097044" y="4236013"/>
            <a:ext cx="4079055" cy="4079055"/>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0668" t="0" r="-50668" b="0"/>
              </a:stretch>
            </a:blipFill>
          </p:spPr>
        </p:sp>
      </p:grpSp>
      <p:sp>
        <p:nvSpPr>
          <p:cNvPr name="TextBox 44" id="44"/>
          <p:cNvSpPr txBox="true"/>
          <p:nvPr/>
        </p:nvSpPr>
        <p:spPr>
          <a:xfrm rot="0">
            <a:off x="2265181" y="3622990"/>
            <a:ext cx="4723910" cy="1482852"/>
          </a:xfrm>
          <a:prstGeom prst="rect">
            <a:avLst/>
          </a:prstGeom>
        </p:spPr>
        <p:txBody>
          <a:bodyPr anchor="t" rtlCol="false" tIns="0" lIns="0" bIns="0" rIns="0">
            <a:spAutoFit/>
          </a:bodyPr>
          <a:lstStyle/>
          <a:p>
            <a:pPr algn="l" marL="0" indent="0" lvl="0">
              <a:lnSpc>
                <a:spcPts val="5933"/>
              </a:lnSpc>
              <a:spcBef>
                <a:spcPct val="0"/>
              </a:spcBef>
            </a:pPr>
            <a:r>
              <a:rPr lang="en-US" b="true" sz="4299" spc="421">
                <a:solidFill>
                  <a:srgbClr val="231F20"/>
                </a:solidFill>
                <a:latin typeface="Canva Sans Bold"/>
                <a:ea typeface="Canva Sans Bold"/>
                <a:cs typeface="Canva Sans Bold"/>
                <a:sym typeface="Canva Sans Bold"/>
              </a:rPr>
              <a:t>1.More for Less</a:t>
            </a:r>
          </a:p>
        </p:txBody>
      </p:sp>
      <p:sp>
        <p:nvSpPr>
          <p:cNvPr name="TextBox 45" id="45"/>
          <p:cNvSpPr txBox="true"/>
          <p:nvPr/>
        </p:nvSpPr>
        <p:spPr>
          <a:xfrm rot="0">
            <a:off x="12445790" y="3622990"/>
            <a:ext cx="4723910" cy="1482852"/>
          </a:xfrm>
          <a:prstGeom prst="rect">
            <a:avLst/>
          </a:prstGeom>
        </p:spPr>
        <p:txBody>
          <a:bodyPr anchor="t" rtlCol="false" tIns="0" lIns="0" bIns="0" rIns="0">
            <a:spAutoFit/>
          </a:bodyPr>
          <a:lstStyle/>
          <a:p>
            <a:pPr algn="l" marL="0" indent="0" lvl="0">
              <a:lnSpc>
                <a:spcPts val="5933"/>
              </a:lnSpc>
              <a:spcBef>
                <a:spcPct val="0"/>
              </a:spcBef>
            </a:pPr>
            <a:r>
              <a:rPr lang="en-US" b="true" sz="4299" spc="421">
                <a:solidFill>
                  <a:srgbClr val="231F20"/>
                </a:solidFill>
                <a:latin typeface="Canva Sans Bold"/>
                <a:ea typeface="Canva Sans Bold"/>
                <a:cs typeface="Canva Sans Bold"/>
                <a:sym typeface="Canva Sans Bold"/>
              </a:rPr>
              <a:t>2.Target Audience</a:t>
            </a:r>
          </a:p>
        </p:txBody>
      </p:sp>
      <p:sp>
        <p:nvSpPr>
          <p:cNvPr name="TextBox 46" id="46"/>
          <p:cNvSpPr txBox="true"/>
          <p:nvPr/>
        </p:nvSpPr>
        <p:spPr>
          <a:xfrm rot="0">
            <a:off x="2093731" y="7483862"/>
            <a:ext cx="4723910" cy="1482852"/>
          </a:xfrm>
          <a:prstGeom prst="rect">
            <a:avLst/>
          </a:prstGeom>
        </p:spPr>
        <p:txBody>
          <a:bodyPr anchor="t" rtlCol="false" tIns="0" lIns="0" bIns="0" rIns="0">
            <a:spAutoFit/>
          </a:bodyPr>
          <a:lstStyle/>
          <a:p>
            <a:pPr algn="l" marL="0" indent="0" lvl="0">
              <a:lnSpc>
                <a:spcPts val="5933"/>
              </a:lnSpc>
              <a:spcBef>
                <a:spcPct val="0"/>
              </a:spcBef>
            </a:pPr>
            <a:r>
              <a:rPr lang="en-US" b="true" sz="4299" spc="421">
                <a:solidFill>
                  <a:srgbClr val="231F20"/>
                </a:solidFill>
                <a:latin typeface="Canva Sans Bold"/>
                <a:ea typeface="Canva Sans Bold"/>
                <a:cs typeface="Canva Sans Bold"/>
                <a:sym typeface="Canva Sans Bold"/>
              </a:rPr>
              <a:t>3.General Stratergies</a:t>
            </a:r>
          </a:p>
        </p:txBody>
      </p:sp>
      <p:grpSp>
        <p:nvGrpSpPr>
          <p:cNvPr name="Group 47" id="47"/>
          <p:cNvGrpSpPr/>
          <p:nvPr/>
        </p:nvGrpSpPr>
        <p:grpSpPr>
          <a:xfrm rot="-5400000">
            <a:off x="-3117061" y="5269536"/>
            <a:ext cx="7831764" cy="145763"/>
            <a:chOff x="0" y="0"/>
            <a:chExt cx="2040071" cy="37969"/>
          </a:xfrm>
        </p:grpSpPr>
        <p:sp>
          <p:nvSpPr>
            <p:cNvPr name="Freeform 48" id="48"/>
            <p:cNvSpPr/>
            <p:nvPr/>
          </p:nvSpPr>
          <p:spPr>
            <a:xfrm flipH="false" flipV="false" rot="0">
              <a:off x="0" y="0"/>
              <a:ext cx="2040071" cy="37969"/>
            </a:xfrm>
            <a:custGeom>
              <a:avLst/>
              <a:gdLst/>
              <a:ahLst/>
              <a:cxnLst/>
              <a:rect r="r" b="b" t="t" l="l"/>
              <a:pathLst>
                <a:path h="37969" w="2040071">
                  <a:moveTo>
                    <a:pt x="18985" y="0"/>
                  </a:moveTo>
                  <a:lnTo>
                    <a:pt x="2021086" y="0"/>
                  </a:lnTo>
                  <a:cubicBezTo>
                    <a:pt x="2026121" y="0"/>
                    <a:pt x="2030950" y="2000"/>
                    <a:pt x="2034510" y="5560"/>
                  </a:cubicBezTo>
                  <a:cubicBezTo>
                    <a:pt x="2038071" y="9121"/>
                    <a:pt x="2040071" y="13950"/>
                    <a:pt x="2040071" y="18985"/>
                  </a:cubicBezTo>
                  <a:lnTo>
                    <a:pt x="2040071" y="18985"/>
                  </a:lnTo>
                  <a:cubicBezTo>
                    <a:pt x="2040071" y="24020"/>
                    <a:pt x="2038071" y="28848"/>
                    <a:pt x="2034510" y="32409"/>
                  </a:cubicBezTo>
                  <a:cubicBezTo>
                    <a:pt x="2030950" y="35969"/>
                    <a:pt x="2026121" y="37969"/>
                    <a:pt x="2021086"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2DBA61"/>
            </a:solidFill>
          </p:spPr>
        </p:sp>
        <p:sp>
          <p:nvSpPr>
            <p:cNvPr name="TextBox 49" id="49"/>
            <p:cNvSpPr txBox="true"/>
            <p:nvPr/>
          </p:nvSpPr>
          <p:spPr>
            <a:xfrm>
              <a:off x="0" y="-47625"/>
              <a:ext cx="2040071" cy="85594"/>
            </a:xfrm>
            <a:prstGeom prst="rect">
              <a:avLst/>
            </a:prstGeom>
          </p:spPr>
          <p:txBody>
            <a:bodyPr anchor="ctr" rtlCol="false" tIns="50800" lIns="50800" bIns="50800" rIns="50800"/>
            <a:lstStyle/>
            <a:p>
              <a:pPr algn="ctr">
                <a:lnSpc>
                  <a:spcPts val="2659"/>
                </a:lnSpc>
                <a:spcBef>
                  <a:spcPct val="0"/>
                </a:spcBef>
              </a:pPr>
            </a:p>
          </p:txBody>
        </p:sp>
      </p:grpSp>
      <p:grpSp>
        <p:nvGrpSpPr>
          <p:cNvPr name="Group 50" id="50"/>
          <p:cNvGrpSpPr/>
          <p:nvPr/>
        </p:nvGrpSpPr>
        <p:grpSpPr>
          <a:xfrm rot="-5400000">
            <a:off x="-1752740" y="3533276"/>
            <a:ext cx="5103122" cy="145763"/>
            <a:chOff x="0" y="0"/>
            <a:chExt cx="1329296" cy="37969"/>
          </a:xfrm>
        </p:grpSpPr>
        <p:sp>
          <p:nvSpPr>
            <p:cNvPr name="Freeform 51" id="51"/>
            <p:cNvSpPr/>
            <p:nvPr/>
          </p:nvSpPr>
          <p:spPr>
            <a:xfrm flipH="false" flipV="false" rot="0">
              <a:off x="0" y="0"/>
              <a:ext cx="1329296" cy="37969"/>
            </a:xfrm>
            <a:custGeom>
              <a:avLst/>
              <a:gdLst/>
              <a:ahLst/>
              <a:cxnLst/>
              <a:rect r="r" b="b" t="t" l="l"/>
              <a:pathLst>
                <a:path h="37969" w="1329296">
                  <a:moveTo>
                    <a:pt x="18985" y="0"/>
                  </a:moveTo>
                  <a:lnTo>
                    <a:pt x="1310311" y="0"/>
                  </a:lnTo>
                  <a:cubicBezTo>
                    <a:pt x="1315346" y="0"/>
                    <a:pt x="1320175" y="2000"/>
                    <a:pt x="1323735" y="5560"/>
                  </a:cubicBezTo>
                  <a:cubicBezTo>
                    <a:pt x="1327295" y="9121"/>
                    <a:pt x="1329296" y="13950"/>
                    <a:pt x="1329296" y="18985"/>
                  </a:cubicBezTo>
                  <a:lnTo>
                    <a:pt x="1329296" y="18985"/>
                  </a:lnTo>
                  <a:cubicBezTo>
                    <a:pt x="1329296" y="24020"/>
                    <a:pt x="1327295" y="28848"/>
                    <a:pt x="1323735" y="32409"/>
                  </a:cubicBezTo>
                  <a:cubicBezTo>
                    <a:pt x="1320175" y="35969"/>
                    <a:pt x="1315346" y="37969"/>
                    <a:pt x="1310311"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121212"/>
            </a:solidFill>
          </p:spPr>
        </p:sp>
        <p:sp>
          <p:nvSpPr>
            <p:cNvPr name="TextBox 52" id="52"/>
            <p:cNvSpPr txBox="true"/>
            <p:nvPr/>
          </p:nvSpPr>
          <p:spPr>
            <a:xfrm>
              <a:off x="0" y="-47625"/>
              <a:ext cx="1329296" cy="85594"/>
            </a:xfrm>
            <a:prstGeom prst="rect">
              <a:avLst/>
            </a:prstGeom>
          </p:spPr>
          <p:txBody>
            <a:bodyPr anchor="ctr" rtlCol="false" tIns="50800" lIns="50800" bIns="50800" rIns="50800"/>
            <a:lstStyle/>
            <a:p>
              <a:pPr algn="ctr">
                <a:lnSpc>
                  <a:spcPts val="2659"/>
                </a:lnSpc>
                <a:spcBef>
                  <a:spcPct val="0"/>
                </a:spcBef>
              </a:pPr>
            </a:p>
          </p:txBody>
        </p:sp>
      </p:grpSp>
      <p:sp>
        <p:nvSpPr>
          <p:cNvPr name="Freeform 53" id="53"/>
          <p:cNvSpPr/>
          <p:nvPr/>
        </p:nvSpPr>
        <p:spPr>
          <a:xfrm flipH="false" flipV="false" rot="0">
            <a:off x="547743" y="5969850"/>
            <a:ext cx="480957" cy="480957"/>
          </a:xfrm>
          <a:custGeom>
            <a:avLst/>
            <a:gdLst/>
            <a:ahLst/>
            <a:cxnLst/>
            <a:rect r="r" b="b" t="t" l="l"/>
            <a:pathLst>
              <a:path h="480957" w="480957">
                <a:moveTo>
                  <a:pt x="0" y="0"/>
                </a:moveTo>
                <a:lnTo>
                  <a:pt x="480957" y="0"/>
                </a:lnTo>
                <a:lnTo>
                  <a:pt x="480957" y="480957"/>
                </a:lnTo>
                <a:lnTo>
                  <a:pt x="0" y="4809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4" id="54"/>
          <p:cNvSpPr txBox="true"/>
          <p:nvPr/>
        </p:nvSpPr>
        <p:spPr>
          <a:xfrm rot="0">
            <a:off x="12098778" y="7894806"/>
            <a:ext cx="4223346" cy="738505"/>
          </a:xfrm>
          <a:prstGeom prst="rect">
            <a:avLst/>
          </a:prstGeom>
        </p:spPr>
        <p:txBody>
          <a:bodyPr anchor="t" rtlCol="false" tIns="0" lIns="0" bIns="0" rIns="0">
            <a:spAutoFit/>
          </a:bodyPr>
          <a:lstStyle/>
          <a:p>
            <a:pPr algn="ctr">
              <a:lnSpc>
                <a:spcPts val="6019"/>
              </a:lnSpc>
            </a:pPr>
            <a:r>
              <a:rPr lang="en-US" sz="4299" b="true">
                <a:solidFill>
                  <a:srgbClr val="000000"/>
                </a:solidFill>
                <a:latin typeface="Canva Sans Bold"/>
                <a:ea typeface="Canva Sans Bold"/>
                <a:cs typeface="Canva Sans Bold"/>
                <a:sym typeface="Canva Sans Bold"/>
              </a:rPr>
              <a:t>4.Expenditure</a:t>
            </a:r>
          </a:p>
        </p:txBody>
      </p:sp>
      <p:sp>
        <p:nvSpPr>
          <p:cNvPr name="TextBox 55" id="55"/>
          <p:cNvSpPr txBox="true"/>
          <p:nvPr/>
        </p:nvSpPr>
        <p:spPr>
          <a:xfrm rot="0">
            <a:off x="6178750" y="414701"/>
            <a:ext cx="5340153" cy="1011835"/>
          </a:xfrm>
          <a:prstGeom prst="rect">
            <a:avLst/>
          </a:prstGeom>
        </p:spPr>
        <p:txBody>
          <a:bodyPr anchor="t" rtlCol="false" tIns="0" lIns="0" bIns="0" rIns="0">
            <a:spAutoFit/>
          </a:bodyPr>
          <a:lstStyle/>
          <a:p>
            <a:pPr algn="ctr">
              <a:lnSpc>
                <a:spcPts val="8222"/>
              </a:lnSpc>
              <a:spcBef>
                <a:spcPct val="0"/>
              </a:spcBef>
            </a:pPr>
            <a:r>
              <a:rPr lang="en-US" b="true" sz="5873">
                <a:solidFill>
                  <a:srgbClr val="000000"/>
                </a:solidFill>
                <a:latin typeface="Roboto Bold"/>
                <a:ea typeface="Roboto Bold"/>
                <a:cs typeface="Roboto Bold"/>
                <a:sym typeface="Roboto Bold"/>
              </a:rPr>
              <a:t>Discount Stores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TextBox 3" id="3"/>
          <p:cNvSpPr txBox="true"/>
          <p:nvPr/>
        </p:nvSpPr>
        <p:spPr>
          <a:xfrm rot="0">
            <a:off x="4601693" y="872793"/>
            <a:ext cx="8923181" cy="1097279"/>
          </a:xfrm>
          <a:prstGeom prst="rect">
            <a:avLst/>
          </a:prstGeom>
        </p:spPr>
        <p:txBody>
          <a:bodyPr anchor="t" rtlCol="false" tIns="0" lIns="0" bIns="0" rIns="0">
            <a:spAutoFit/>
          </a:bodyPr>
          <a:lstStyle/>
          <a:p>
            <a:pPr algn="ctr">
              <a:lnSpc>
                <a:spcPts val="8159"/>
              </a:lnSpc>
            </a:pPr>
            <a:r>
              <a:rPr lang="en-US" sz="8499" spc="-696">
                <a:solidFill>
                  <a:srgbClr val="3A855D"/>
                </a:solidFill>
                <a:latin typeface="Public Sans"/>
                <a:ea typeface="Public Sans"/>
                <a:cs typeface="Public Sans"/>
                <a:sym typeface="Public Sans"/>
              </a:rPr>
              <a:t>What is BharatMart?</a:t>
            </a:r>
          </a:p>
        </p:txBody>
      </p:sp>
      <p:grpSp>
        <p:nvGrpSpPr>
          <p:cNvPr name="Group 4" id="4"/>
          <p:cNvGrpSpPr/>
          <p:nvPr/>
        </p:nvGrpSpPr>
        <p:grpSpPr>
          <a:xfrm rot="0">
            <a:off x="1028700" y="4090873"/>
            <a:ext cx="8115300" cy="4986938"/>
            <a:chOff x="0" y="0"/>
            <a:chExt cx="2272906" cy="1396725"/>
          </a:xfrm>
        </p:grpSpPr>
        <p:sp>
          <p:nvSpPr>
            <p:cNvPr name="Freeform 5" id="5"/>
            <p:cNvSpPr/>
            <p:nvPr/>
          </p:nvSpPr>
          <p:spPr>
            <a:xfrm flipH="false" flipV="false" rot="0">
              <a:off x="0" y="0"/>
              <a:ext cx="2272906" cy="1396725"/>
            </a:xfrm>
            <a:custGeom>
              <a:avLst/>
              <a:gdLst/>
              <a:ahLst/>
              <a:cxnLst/>
              <a:rect r="r" b="b" t="t" l="l"/>
              <a:pathLst>
                <a:path h="1396725" w="2272906">
                  <a:moveTo>
                    <a:pt x="14310" y="0"/>
                  </a:moveTo>
                  <a:lnTo>
                    <a:pt x="2258596" y="0"/>
                  </a:lnTo>
                  <a:cubicBezTo>
                    <a:pt x="2262391" y="0"/>
                    <a:pt x="2266031" y="1508"/>
                    <a:pt x="2268715" y="4191"/>
                  </a:cubicBezTo>
                  <a:cubicBezTo>
                    <a:pt x="2271398" y="6875"/>
                    <a:pt x="2272906" y="10515"/>
                    <a:pt x="2272906" y="14310"/>
                  </a:cubicBezTo>
                  <a:lnTo>
                    <a:pt x="2272906" y="1382415"/>
                  </a:lnTo>
                  <a:cubicBezTo>
                    <a:pt x="2272906" y="1386210"/>
                    <a:pt x="2271398" y="1389850"/>
                    <a:pt x="2268715" y="1392533"/>
                  </a:cubicBezTo>
                  <a:cubicBezTo>
                    <a:pt x="2266031" y="1395217"/>
                    <a:pt x="2262391" y="1396725"/>
                    <a:pt x="2258596" y="1396725"/>
                  </a:cubicBezTo>
                  <a:lnTo>
                    <a:pt x="14310" y="1396725"/>
                  </a:lnTo>
                  <a:cubicBezTo>
                    <a:pt x="10515" y="1396725"/>
                    <a:pt x="6875" y="1395217"/>
                    <a:pt x="4191" y="1392533"/>
                  </a:cubicBezTo>
                  <a:cubicBezTo>
                    <a:pt x="1508" y="1389850"/>
                    <a:pt x="0" y="1386210"/>
                    <a:pt x="0" y="1382415"/>
                  </a:cubicBezTo>
                  <a:lnTo>
                    <a:pt x="0" y="14310"/>
                  </a:lnTo>
                  <a:cubicBezTo>
                    <a:pt x="0" y="10515"/>
                    <a:pt x="1508" y="6875"/>
                    <a:pt x="4191" y="4191"/>
                  </a:cubicBezTo>
                  <a:cubicBezTo>
                    <a:pt x="6875" y="1508"/>
                    <a:pt x="10515" y="0"/>
                    <a:pt x="14310" y="0"/>
                  </a:cubicBezTo>
                  <a:close/>
                </a:path>
              </a:pathLst>
            </a:custGeom>
            <a:solidFill>
              <a:srgbClr val="3A855D"/>
            </a:solidFill>
          </p:spPr>
        </p:sp>
        <p:sp>
          <p:nvSpPr>
            <p:cNvPr name="TextBox 6" id="6"/>
            <p:cNvSpPr txBox="true"/>
            <p:nvPr/>
          </p:nvSpPr>
          <p:spPr>
            <a:xfrm>
              <a:off x="0" y="85725"/>
              <a:ext cx="2272906" cy="1311000"/>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437686" y="5600409"/>
            <a:ext cx="8197097" cy="2945215"/>
          </a:xfrm>
          <a:prstGeom prst="rect">
            <a:avLst/>
          </a:prstGeom>
        </p:spPr>
        <p:txBody>
          <a:bodyPr anchor="t" rtlCol="false" tIns="0" lIns="0" bIns="0" rIns="0">
            <a:spAutoFit/>
          </a:bodyPr>
          <a:lstStyle/>
          <a:p>
            <a:pPr algn="l">
              <a:lnSpc>
                <a:spcPts val="4705"/>
              </a:lnSpc>
            </a:pPr>
            <a:r>
              <a:rPr lang="en-US" sz="3485" spc="209" b="true">
                <a:solidFill>
                  <a:srgbClr val="000000"/>
                </a:solidFill>
                <a:latin typeface="Public Sans Bold"/>
                <a:ea typeface="Public Sans Bold"/>
                <a:cs typeface="Public Sans Bold"/>
                <a:sym typeface="Public Sans Bold"/>
              </a:rPr>
              <a:t>1.Operations</a:t>
            </a:r>
          </a:p>
          <a:p>
            <a:pPr algn="l">
              <a:lnSpc>
                <a:spcPts val="4705"/>
              </a:lnSpc>
            </a:pPr>
            <a:r>
              <a:rPr lang="en-US" sz="3485" spc="209" b="true">
                <a:solidFill>
                  <a:srgbClr val="000000"/>
                </a:solidFill>
                <a:latin typeface="Public Sans Bold"/>
                <a:ea typeface="Public Sans Bold"/>
                <a:cs typeface="Public Sans Bold"/>
                <a:sym typeface="Public Sans Bold"/>
              </a:rPr>
              <a:t>2.Customer-centric </a:t>
            </a:r>
          </a:p>
          <a:p>
            <a:pPr algn="l">
              <a:lnSpc>
                <a:spcPts val="4705"/>
              </a:lnSpc>
            </a:pPr>
            <a:r>
              <a:rPr lang="en-US" sz="3485" spc="209" b="true">
                <a:solidFill>
                  <a:srgbClr val="000000"/>
                </a:solidFill>
                <a:latin typeface="Public Sans Bold"/>
                <a:ea typeface="Public Sans Bold"/>
                <a:cs typeface="Public Sans Bold"/>
                <a:sym typeface="Public Sans Bold"/>
              </a:rPr>
              <a:t>    approach</a:t>
            </a:r>
          </a:p>
          <a:p>
            <a:pPr algn="l">
              <a:lnSpc>
                <a:spcPts val="4705"/>
              </a:lnSpc>
            </a:pPr>
            <a:r>
              <a:rPr lang="en-US" sz="3485" spc="209" b="true">
                <a:solidFill>
                  <a:srgbClr val="000000"/>
                </a:solidFill>
                <a:latin typeface="Public Sans Bold"/>
                <a:ea typeface="Public Sans Bold"/>
                <a:cs typeface="Public Sans Bold"/>
                <a:sym typeface="Public Sans Bold"/>
              </a:rPr>
              <a:t>3.Strong financial performanc</a:t>
            </a:r>
          </a:p>
          <a:p>
            <a:pPr algn="l" marL="0" indent="0" lvl="0">
              <a:lnSpc>
                <a:spcPts val="4705"/>
              </a:lnSpc>
              <a:spcBef>
                <a:spcPct val="0"/>
              </a:spcBef>
            </a:pPr>
            <a:r>
              <a:rPr lang="en-US" b="true" sz="3485" spc="209">
                <a:solidFill>
                  <a:srgbClr val="000000"/>
                </a:solidFill>
                <a:latin typeface="Public Sans Bold"/>
                <a:ea typeface="Public Sans Bold"/>
                <a:cs typeface="Public Sans Bold"/>
                <a:sym typeface="Public Sans Bold"/>
              </a:rPr>
              <a:t>4Store operations</a:t>
            </a:r>
          </a:p>
        </p:txBody>
      </p:sp>
      <p:grpSp>
        <p:nvGrpSpPr>
          <p:cNvPr name="Group 8" id="8"/>
          <p:cNvGrpSpPr/>
          <p:nvPr/>
        </p:nvGrpSpPr>
        <p:grpSpPr>
          <a:xfrm rot="0">
            <a:off x="9224509" y="4090873"/>
            <a:ext cx="8034791" cy="4986938"/>
            <a:chOff x="0" y="0"/>
            <a:chExt cx="2250357" cy="1396725"/>
          </a:xfrm>
        </p:grpSpPr>
        <p:sp>
          <p:nvSpPr>
            <p:cNvPr name="Freeform 9" id="9"/>
            <p:cNvSpPr/>
            <p:nvPr/>
          </p:nvSpPr>
          <p:spPr>
            <a:xfrm flipH="false" flipV="false" rot="0">
              <a:off x="0" y="0"/>
              <a:ext cx="2250357" cy="1396725"/>
            </a:xfrm>
            <a:custGeom>
              <a:avLst/>
              <a:gdLst/>
              <a:ahLst/>
              <a:cxnLst/>
              <a:rect r="r" b="b" t="t" l="l"/>
              <a:pathLst>
                <a:path h="1396725" w="2250357">
                  <a:moveTo>
                    <a:pt x="14453" y="0"/>
                  </a:moveTo>
                  <a:lnTo>
                    <a:pt x="2235904" y="0"/>
                  </a:lnTo>
                  <a:cubicBezTo>
                    <a:pt x="2239737" y="0"/>
                    <a:pt x="2243413" y="1523"/>
                    <a:pt x="2246124" y="4233"/>
                  </a:cubicBezTo>
                  <a:cubicBezTo>
                    <a:pt x="2248834" y="6944"/>
                    <a:pt x="2250357" y="10620"/>
                    <a:pt x="2250357" y="14453"/>
                  </a:cubicBezTo>
                  <a:lnTo>
                    <a:pt x="2250357" y="1382271"/>
                  </a:lnTo>
                  <a:cubicBezTo>
                    <a:pt x="2250357" y="1386105"/>
                    <a:pt x="2248834" y="1389781"/>
                    <a:pt x="2246124" y="1392491"/>
                  </a:cubicBezTo>
                  <a:cubicBezTo>
                    <a:pt x="2243413" y="1395202"/>
                    <a:pt x="2239737" y="1396725"/>
                    <a:pt x="2235904" y="1396725"/>
                  </a:cubicBezTo>
                  <a:lnTo>
                    <a:pt x="14453" y="1396725"/>
                  </a:lnTo>
                  <a:cubicBezTo>
                    <a:pt x="10620" y="1396725"/>
                    <a:pt x="6944" y="1395202"/>
                    <a:pt x="4233" y="1392491"/>
                  </a:cubicBezTo>
                  <a:cubicBezTo>
                    <a:pt x="1523" y="1389781"/>
                    <a:pt x="0" y="1386105"/>
                    <a:pt x="0" y="1382271"/>
                  </a:cubicBezTo>
                  <a:lnTo>
                    <a:pt x="0" y="14453"/>
                  </a:lnTo>
                  <a:cubicBezTo>
                    <a:pt x="0" y="10620"/>
                    <a:pt x="1523" y="6944"/>
                    <a:pt x="4233" y="4233"/>
                  </a:cubicBezTo>
                  <a:cubicBezTo>
                    <a:pt x="6944" y="1523"/>
                    <a:pt x="10620" y="0"/>
                    <a:pt x="14453" y="0"/>
                  </a:cubicBezTo>
                  <a:close/>
                </a:path>
              </a:pathLst>
            </a:custGeom>
            <a:solidFill>
              <a:srgbClr val="3A855D"/>
            </a:solidFill>
          </p:spPr>
        </p:sp>
        <p:sp>
          <p:nvSpPr>
            <p:cNvPr name="TextBox 10" id="10"/>
            <p:cNvSpPr txBox="true"/>
            <p:nvPr/>
          </p:nvSpPr>
          <p:spPr>
            <a:xfrm>
              <a:off x="0" y="85725"/>
              <a:ext cx="2250357" cy="1311000"/>
            </a:xfrm>
            <a:prstGeom prst="rect">
              <a:avLst/>
            </a:prstGeom>
          </p:spPr>
          <p:txBody>
            <a:bodyPr anchor="ctr" rtlCol="false" tIns="50800" lIns="50800" bIns="50800" rIns="50800"/>
            <a:lstStyle/>
            <a:p>
              <a:pPr algn="ctr">
                <a:lnSpc>
                  <a:spcPts val="1925"/>
                </a:lnSpc>
              </a:pPr>
            </a:p>
          </p:txBody>
        </p:sp>
      </p:grpSp>
      <p:sp>
        <p:nvSpPr>
          <p:cNvPr name="TextBox 11" id="11"/>
          <p:cNvSpPr txBox="true"/>
          <p:nvPr/>
        </p:nvSpPr>
        <p:spPr>
          <a:xfrm rot="0">
            <a:off x="9634783" y="5609934"/>
            <a:ext cx="6298759" cy="3141346"/>
          </a:xfrm>
          <a:prstGeom prst="rect">
            <a:avLst/>
          </a:prstGeom>
        </p:spPr>
        <p:txBody>
          <a:bodyPr anchor="t" rtlCol="false" tIns="0" lIns="0" bIns="0" rIns="0">
            <a:spAutoFit/>
          </a:bodyPr>
          <a:lstStyle/>
          <a:p>
            <a:pPr algn="l" marL="669283" indent="-334641" lvl="1">
              <a:lnSpc>
                <a:spcPts val="4184"/>
              </a:lnSpc>
              <a:buAutoNum type="arabicPeriod" startAt="1"/>
            </a:pPr>
            <a:r>
              <a:rPr lang="en-US" b="true" sz="3099" spc="185">
                <a:solidFill>
                  <a:srgbClr val="000000"/>
                </a:solidFill>
                <a:latin typeface="Public Sans Bold"/>
                <a:ea typeface="Public Sans Bold"/>
                <a:cs typeface="Public Sans Bold"/>
                <a:sym typeface="Public Sans Bold"/>
              </a:rPr>
              <a:t>Grocery</a:t>
            </a:r>
          </a:p>
          <a:p>
            <a:pPr algn="l" marL="669283" indent="-334641" lvl="1">
              <a:lnSpc>
                <a:spcPts val="4184"/>
              </a:lnSpc>
              <a:buAutoNum type="arabicPeriod" startAt="1"/>
            </a:pPr>
            <a:r>
              <a:rPr lang="en-US" b="true" sz="3099" spc="185">
                <a:solidFill>
                  <a:srgbClr val="000000"/>
                </a:solidFill>
                <a:latin typeface="Public Sans Bold"/>
                <a:ea typeface="Public Sans Bold"/>
                <a:cs typeface="Public Sans Bold"/>
                <a:sym typeface="Public Sans Bold"/>
              </a:rPr>
              <a:t>Household Supplies</a:t>
            </a:r>
          </a:p>
          <a:p>
            <a:pPr algn="l" marL="669283" indent="-334641" lvl="1">
              <a:lnSpc>
                <a:spcPts val="4184"/>
              </a:lnSpc>
              <a:buAutoNum type="arabicPeriod" startAt="1"/>
            </a:pPr>
            <a:r>
              <a:rPr lang="en-US" b="true" sz="3099" spc="185">
                <a:solidFill>
                  <a:srgbClr val="000000"/>
                </a:solidFill>
                <a:latin typeface="Public Sans Bold"/>
                <a:ea typeface="Public Sans Bold"/>
                <a:cs typeface="Public Sans Bold"/>
                <a:sym typeface="Public Sans Bold"/>
              </a:rPr>
              <a:t>Apparel and Footwear</a:t>
            </a:r>
          </a:p>
          <a:p>
            <a:pPr algn="l" marL="669283" indent="-334641" lvl="1">
              <a:lnSpc>
                <a:spcPts val="4184"/>
              </a:lnSpc>
              <a:buAutoNum type="arabicPeriod" startAt="1"/>
            </a:pPr>
            <a:r>
              <a:rPr lang="en-US" b="true" sz="3099" spc="185">
                <a:solidFill>
                  <a:srgbClr val="000000"/>
                </a:solidFill>
                <a:latin typeface="Public Sans Bold"/>
                <a:ea typeface="Public Sans Bold"/>
                <a:cs typeface="Public Sans Bold"/>
                <a:sym typeface="Public Sans Bold"/>
              </a:rPr>
              <a:t>Electronics and Appliances</a:t>
            </a:r>
          </a:p>
          <a:p>
            <a:pPr algn="l" marL="669283" indent="-334641" lvl="1">
              <a:lnSpc>
                <a:spcPts val="4184"/>
              </a:lnSpc>
              <a:buAutoNum type="arabicPeriod" startAt="1"/>
            </a:pPr>
            <a:r>
              <a:rPr lang="en-US" b="true" sz="3099" spc="185">
                <a:solidFill>
                  <a:srgbClr val="000000"/>
                </a:solidFill>
                <a:latin typeface="Public Sans Bold"/>
                <a:ea typeface="Public Sans Bold"/>
                <a:cs typeface="Public Sans Bold"/>
                <a:sym typeface="Public Sans Bold"/>
              </a:rPr>
              <a:t>Home Decor and Furniture</a:t>
            </a:r>
          </a:p>
        </p:txBody>
      </p:sp>
      <p:sp>
        <p:nvSpPr>
          <p:cNvPr name="TextBox 12" id="12"/>
          <p:cNvSpPr txBox="true"/>
          <p:nvPr/>
        </p:nvSpPr>
        <p:spPr>
          <a:xfrm rot="0">
            <a:off x="1028700" y="2185292"/>
            <a:ext cx="16230600" cy="1127053"/>
          </a:xfrm>
          <a:prstGeom prst="rect">
            <a:avLst/>
          </a:prstGeom>
        </p:spPr>
        <p:txBody>
          <a:bodyPr anchor="t" rtlCol="false" tIns="0" lIns="0" bIns="0" rIns="0">
            <a:spAutoFit/>
          </a:bodyPr>
          <a:lstStyle/>
          <a:p>
            <a:pPr algn="ctr">
              <a:lnSpc>
                <a:spcPts val="4553"/>
              </a:lnSpc>
            </a:pPr>
            <a:r>
              <a:rPr lang="en-US" sz="3252">
                <a:solidFill>
                  <a:srgbClr val="000000"/>
                </a:solidFill>
                <a:latin typeface="Canva Sans"/>
                <a:ea typeface="Canva Sans"/>
                <a:cs typeface="Canva Sans"/>
                <a:sym typeface="Canva Sans"/>
              </a:rPr>
              <a:t>BharatMart is #1 Indian Discount Retailer. They have a network of 500 stores across India and hold a prominent position in both market share and profitability.</a:t>
            </a:r>
          </a:p>
        </p:txBody>
      </p:sp>
      <p:sp>
        <p:nvSpPr>
          <p:cNvPr name="TextBox 13" id="13"/>
          <p:cNvSpPr txBox="true"/>
          <p:nvPr/>
        </p:nvSpPr>
        <p:spPr>
          <a:xfrm rot="0">
            <a:off x="1515623" y="4428517"/>
            <a:ext cx="6988132" cy="720718"/>
          </a:xfrm>
          <a:prstGeom prst="rect">
            <a:avLst/>
          </a:prstGeom>
        </p:spPr>
        <p:txBody>
          <a:bodyPr anchor="t" rtlCol="false" tIns="0" lIns="0" bIns="0" rIns="0">
            <a:spAutoFit/>
          </a:bodyPr>
          <a:lstStyle/>
          <a:p>
            <a:pPr algn="ctr">
              <a:lnSpc>
                <a:spcPts val="5950"/>
              </a:lnSpc>
            </a:pPr>
            <a:r>
              <a:rPr lang="en-US" sz="4250" b="true">
                <a:solidFill>
                  <a:srgbClr val="000000"/>
                </a:solidFill>
                <a:latin typeface="Canva Sans Bold"/>
                <a:ea typeface="Canva Sans Bold"/>
                <a:cs typeface="Canva Sans Bold"/>
                <a:sym typeface="Canva Sans Bold"/>
              </a:rPr>
              <a:t>Business Model</a:t>
            </a:r>
          </a:p>
        </p:txBody>
      </p:sp>
      <p:sp>
        <p:nvSpPr>
          <p:cNvPr name="TextBox 14" id="14"/>
          <p:cNvSpPr txBox="true"/>
          <p:nvPr/>
        </p:nvSpPr>
        <p:spPr>
          <a:xfrm rot="0">
            <a:off x="9634783" y="4422782"/>
            <a:ext cx="6988132" cy="720718"/>
          </a:xfrm>
          <a:prstGeom prst="rect">
            <a:avLst/>
          </a:prstGeom>
        </p:spPr>
        <p:txBody>
          <a:bodyPr anchor="t" rtlCol="false" tIns="0" lIns="0" bIns="0" rIns="0">
            <a:spAutoFit/>
          </a:bodyPr>
          <a:lstStyle/>
          <a:p>
            <a:pPr algn="ctr">
              <a:lnSpc>
                <a:spcPts val="5950"/>
              </a:lnSpc>
            </a:pPr>
            <a:r>
              <a:rPr lang="en-US" sz="4250" b="true">
                <a:solidFill>
                  <a:srgbClr val="000000"/>
                </a:solidFill>
                <a:latin typeface="Canva Sans Bold"/>
                <a:ea typeface="Canva Sans Bold"/>
                <a:cs typeface="Canva Sans Bold"/>
                <a:sym typeface="Canva Sans Bold"/>
              </a:rPr>
              <a:t>Range of Products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2DBA6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2573606" y="3743682"/>
            <a:ext cx="3314591" cy="3314591"/>
            <a:chOff x="0" y="0"/>
            <a:chExt cx="4872604" cy="4872604"/>
          </a:xfrm>
        </p:grpSpPr>
        <p:sp>
          <p:nvSpPr>
            <p:cNvPr name="Freeform 7" id="7"/>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8" id="8"/>
          <p:cNvGrpSpPr/>
          <p:nvPr/>
        </p:nvGrpSpPr>
        <p:grpSpPr>
          <a:xfrm rot="0">
            <a:off x="9981212" y="3767100"/>
            <a:ext cx="3314591" cy="3326378"/>
            <a:chOff x="0" y="0"/>
            <a:chExt cx="4872604" cy="4889931"/>
          </a:xfrm>
        </p:grpSpPr>
        <p:sp>
          <p:nvSpPr>
            <p:cNvPr name="Freeform 9" id="9"/>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0" id="10"/>
          <p:cNvGrpSpPr/>
          <p:nvPr/>
        </p:nvGrpSpPr>
        <p:grpSpPr>
          <a:xfrm rot="0">
            <a:off x="12548713" y="6337440"/>
            <a:ext cx="3314591" cy="3315573"/>
            <a:chOff x="0" y="0"/>
            <a:chExt cx="4872604" cy="4874047"/>
          </a:xfrm>
        </p:grpSpPr>
        <p:sp>
          <p:nvSpPr>
            <p:cNvPr name="Freeform 11" id="11"/>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2" id="12"/>
          <p:cNvGrpSpPr/>
          <p:nvPr/>
        </p:nvGrpSpPr>
        <p:grpSpPr>
          <a:xfrm rot="0">
            <a:off x="10878301" y="4617656"/>
            <a:ext cx="1520413" cy="152041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50000">
                  <a:srgbClr val="043D03">
                    <a:alpha val="100000"/>
                  </a:srgbClr>
                </a:gs>
                <a:gs pos="100000">
                  <a:srgbClr val="33CD3E">
                    <a:alpha val="100000"/>
                  </a:srgbClr>
                </a:gs>
              </a:gsLst>
              <a:lin ang="0"/>
            </a:gradFill>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13469664" y="7244657"/>
            <a:ext cx="1522475" cy="152247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50000">
                  <a:srgbClr val="043D03">
                    <a:alpha val="100000"/>
                  </a:srgbClr>
                </a:gs>
                <a:gs pos="100000">
                  <a:srgbClr val="33CD3E">
                    <a:alpha val="100000"/>
                  </a:srgbClr>
                </a:gs>
              </a:gsLst>
              <a:lin ang="0"/>
            </a:gradFill>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13447581" y="4617656"/>
            <a:ext cx="1566642" cy="156664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50000">
                  <a:srgbClr val="043D03">
                    <a:alpha val="100000"/>
                  </a:srgbClr>
                </a:gs>
                <a:gs pos="100000">
                  <a:srgbClr val="33CD3E">
                    <a:alpha val="100000"/>
                  </a:srgbClr>
                </a:gs>
              </a:gsLst>
              <a:lin ang="0"/>
            </a:gradFill>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1" id="21"/>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663813" y="1725604"/>
            <a:ext cx="9308329" cy="81544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00000"/>
                </a:solidFill>
                <a:latin typeface="Archivo Black"/>
                <a:ea typeface="Archivo Black"/>
                <a:cs typeface="Archivo Black"/>
                <a:sym typeface="Archivo Black"/>
              </a:rPr>
              <a:t>INDOMART ENTRY</a:t>
            </a:r>
          </a:p>
        </p:txBody>
      </p:sp>
      <p:grpSp>
        <p:nvGrpSpPr>
          <p:cNvPr name="Group 24" id="24"/>
          <p:cNvGrpSpPr/>
          <p:nvPr/>
        </p:nvGrpSpPr>
        <p:grpSpPr>
          <a:xfrm rot="0">
            <a:off x="916860" y="3148979"/>
            <a:ext cx="5689104" cy="275488"/>
            <a:chOff x="0" y="0"/>
            <a:chExt cx="4519796" cy="218865"/>
          </a:xfrm>
        </p:grpSpPr>
        <p:sp>
          <p:nvSpPr>
            <p:cNvPr name="Freeform 25" id="25"/>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1C5739"/>
            </a:solidFill>
            <a:ln cap="sq">
              <a:noFill/>
              <a:prstDash val="solid"/>
              <a:miter/>
            </a:ln>
          </p:spPr>
        </p:sp>
        <p:sp>
          <p:nvSpPr>
            <p:cNvPr name="TextBox 26" id="26"/>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7" id="27"/>
          <p:cNvGrpSpPr/>
          <p:nvPr/>
        </p:nvGrpSpPr>
        <p:grpSpPr>
          <a:xfrm rot="0">
            <a:off x="12085550" y="-131220"/>
            <a:ext cx="9534019" cy="1112295"/>
            <a:chOff x="0" y="0"/>
            <a:chExt cx="1876002" cy="218865"/>
          </a:xfrm>
        </p:grpSpPr>
        <p:sp>
          <p:nvSpPr>
            <p:cNvPr name="Freeform 28" id="28"/>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51D67B"/>
            </a:solidFill>
            <a:ln cap="sq">
              <a:noFill/>
              <a:prstDash val="solid"/>
              <a:miter/>
            </a:ln>
          </p:spPr>
        </p:sp>
        <p:sp>
          <p:nvSpPr>
            <p:cNvPr name="TextBox 29" id="29"/>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30" id="30"/>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31" id="31"/>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2" id="32"/>
          <p:cNvGrpSpPr/>
          <p:nvPr/>
        </p:nvGrpSpPr>
        <p:grpSpPr>
          <a:xfrm rot="0">
            <a:off x="667717" y="5364236"/>
            <a:ext cx="948770" cy="1008182"/>
            <a:chOff x="0" y="0"/>
            <a:chExt cx="176354" cy="187397"/>
          </a:xfrm>
        </p:grpSpPr>
        <p:sp>
          <p:nvSpPr>
            <p:cNvPr name="Freeform 33" id="33"/>
            <p:cNvSpPr/>
            <p:nvPr/>
          </p:nvSpPr>
          <p:spPr>
            <a:xfrm flipH="false" flipV="false" rot="0">
              <a:off x="0" y="0"/>
              <a:ext cx="176354" cy="187397"/>
            </a:xfrm>
            <a:custGeom>
              <a:avLst/>
              <a:gdLst/>
              <a:ahLst/>
              <a:cxnLst/>
              <a:rect r="r" b="b" t="t" l="l"/>
              <a:pathLst>
                <a:path h="187397" w="176354">
                  <a:moveTo>
                    <a:pt x="65280" y="0"/>
                  </a:moveTo>
                  <a:lnTo>
                    <a:pt x="111074" y="0"/>
                  </a:lnTo>
                  <a:cubicBezTo>
                    <a:pt x="147127" y="0"/>
                    <a:pt x="176354" y="29227"/>
                    <a:pt x="176354" y="65280"/>
                  </a:cubicBezTo>
                  <a:lnTo>
                    <a:pt x="176354" y="122117"/>
                  </a:lnTo>
                  <a:cubicBezTo>
                    <a:pt x="176354" y="139430"/>
                    <a:pt x="169476" y="156035"/>
                    <a:pt x="157234" y="168277"/>
                  </a:cubicBezTo>
                  <a:cubicBezTo>
                    <a:pt x="144991" y="180519"/>
                    <a:pt x="128387" y="187397"/>
                    <a:pt x="111074" y="187397"/>
                  </a:cubicBezTo>
                  <a:lnTo>
                    <a:pt x="65280" y="187397"/>
                  </a:lnTo>
                  <a:cubicBezTo>
                    <a:pt x="29227" y="187397"/>
                    <a:pt x="0" y="158170"/>
                    <a:pt x="0" y="122117"/>
                  </a:cubicBezTo>
                  <a:lnTo>
                    <a:pt x="0" y="65280"/>
                  </a:lnTo>
                  <a:cubicBezTo>
                    <a:pt x="0" y="29227"/>
                    <a:pt x="29227" y="0"/>
                    <a:pt x="65280" y="0"/>
                  </a:cubicBezTo>
                  <a:close/>
                </a:path>
              </a:pathLst>
            </a:custGeom>
            <a:solidFill>
              <a:srgbClr val="1A1A1A"/>
            </a:solidFill>
          </p:spPr>
        </p:sp>
        <p:sp>
          <p:nvSpPr>
            <p:cNvPr name="TextBox 34" id="34"/>
            <p:cNvSpPr txBox="true"/>
            <p:nvPr/>
          </p:nvSpPr>
          <p:spPr>
            <a:xfrm>
              <a:off x="0" y="-66675"/>
              <a:ext cx="176354" cy="254072"/>
            </a:xfrm>
            <a:prstGeom prst="rect">
              <a:avLst/>
            </a:prstGeom>
          </p:spPr>
          <p:txBody>
            <a:bodyPr anchor="t" rtlCol="false" tIns="71980" lIns="71980" bIns="71980" rIns="7198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01</a:t>
              </a:r>
            </a:p>
          </p:txBody>
        </p:sp>
      </p:grpSp>
      <p:sp>
        <p:nvSpPr>
          <p:cNvPr name="TextBox 35" id="35"/>
          <p:cNvSpPr txBox="true"/>
          <p:nvPr/>
        </p:nvSpPr>
        <p:spPr>
          <a:xfrm rot="0">
            <a:off x="2142294" y="5232017"/>
            <a:ext cx="8993087" cy="2239245"/>
          </a:xfrm>
          <a:prstGeom prst="rect">
            <a:avLst/>
          </a:prstGeom>
        </p:spPr>
        <p:txBody>
          <a:bodyPr anchor="t" rtlCol="false" tIns="0" lIns="0" bIns="0" rIns="0">
            <a:spAutoFit/>
          </a:bodyPr>
          <a:lstStyle/>
          <a:p>
            <a:pPr algn="l">
              <a:lnSpc>
                <a:spcPts val="5886"/>
              </a:lnSpc>
            </a:pPr>
            <a:r>
              <a:rPr lang="en-US" sz="4265" spc="418" b="true">
                <a:solidFill>
                  <a:srgbClr val="231F20"/>
                </a:solidFill>
                <a:latin typeface="Montserrat Light Bold"/>
                <a:ea typeface="Montserrat Light Bold"/>
                <a:cs typeface="Montserrat Light Bold"/>
                <a:sym typeface="Montserrat Light Bold"/>
              </a:rPr>
              <a:t>Competition Increase</a:t>
            </a:r>
          </a:p>
          <a:p>
            <a:pPr algn="l">
              <a:lnSpc>
                <a:spcPts val="5886"/>
              </a:lnSpc>
            </a:pPr>
            <a:r>
              <a:rPr lang="en-US" sz="4265" spc="418" b="true">
                <a:solidFill>
                  <a:srgbClr val="231F20"/>
                </a:solidFill>
                <a:latin typeface="Montserrat Light Bold"/>
                <a:ea typeface="Montserrat Light Bold"/>
                <a:cs typeface="Montserrat Light Bold"/>
                <a:sym typeface="Montserrat Light Bold"/>
              </a:rPr>
              <a:t>For BharatMart</a:t>
            </a:r>
          </a:p>
          <a:p>
            <a:pPr algn="l" marL="0" indent="0" lvl="0">
              <a:lnSpc>
                <a:spcPts val="5886"/>
              </a:lnSpc>
              <a:spcBef>
                <a:spcPct val="0"/>
              </a:spcBef>
            </a:pPr>
          </a:p>
        </p:txBody>
      </p:sp>
      <p:grpSp>
        <p:nvGrpSpPr>
          <p:cNvPr name="Group 36" id="36"/>
          <p:cNvGrpSpPr/>
          <p:nvPr/>
        </p:nvGrpSpPr>
        <p:grpSpPr>
          <a:xfrm rot="0">
            <a:off x="667717" y="6814984"/>
            <a:ext cx="948770" cy="988951"/>
            <a:chOff x="0" y="0"/>
            <a:chExt cx="176354" cy="183822"/>
          </a:xfrm>
        </p:grpSpPr>
        <p:sp>
          <p:nvSpPr>
            <p:cNvPr name="Freeform 37" id="37"/>
            <p:cNvSpPr/>
            <p:nvPr/>
          </p:nvSpPr>
          <p:spPr>
            <a:xfrm flipH="false" flipV="false" rot="0">
              <a:off x="0" y="0"/>
              <a:ext cx="176354" cy="183822"/>
            </a:xfrm>
            <a:custGeom>
              <a:avLst/>
              <a:gdLst/>
              <a:ahLst/>
              <a:cxnLst/>
              <a:rect r="r" b="b" t="t" l="l"/>
              <a:pathLst>
                <a:path h="183822" w="176354">
                  <a:moveTo>
                    <a:pt x="65280" y="0"/>
                  </a:moveTo>
                  <a:lnTo>
                    <a:pt x="111074" y="0"/>
                  </a:lnTo>
                  <a:cubicBezTo>
                    <a:pt x="147127" y="0"/>
                    <a:pt x="176354" y="29227"/>
                    <a:pt x="176354" y="65280"/>
                  </a:cubicBezTo>
                  <a:lnTo>
                    <a:pt x="176354" y="118543"/>
                  </a:lnTo>
                  <a:cubicBezTo>
                    <a:pt x="176354" y="135856"/>
                    <a:pt x="169476" y="152460"/>
                    <a:pt x="157234" y="164702"/>
                  </a:cubicBezTo>
                  <a:cubicBezTo>
                    <a:pt x="144991" y="176945"/>
                    <a:pt x="128387" y="183822"/>
                    <a:pt x="111074" y="183822"/>
                  </a:cubicBezTo>
                  <a:lnTo>
                    <a:pt x="65280" y="183822"/>
                  </a:lnTo>
                  <a:cubicBezTo>
                    <a:pt x="29227" y="183822"/>
                    <a:pt x="0" y="154596"/>
                    <a:pt x="0" y="118543"/>
                  </a:cubicBezTo>
                  <a:lnTo>
                    <a:pt x="0" y="65280"/>
                  </a:lnTo>
                  <a:cubicBezTo>
                    <a:pt x="0" y="29227"/>
                    <a:pt x="29227" y="0"/>
                    <a:pt x="65280" y="0"/>
                  </a:cubicBezTo>
                  <a:close/>
                </a:path>
              </a:pathLst>
            </a:custGeom>
            <a:solidFill>
              <a:srgbClr val="1A1A1A"/>
            </a:solidFill>
          </p:spPr>
        </p:sp>
        <p:sp>
          <p:nvSpPr>
            <p:cNvPr name="TextBox 38" id="38"/>
            <p:cNvSpPr txBox="true"/>
            <p:nvPr/>
          </p:nvSpPr>
          <p:spPr>
            <a:xfrm>
              <a:off x="0" y="-66675"/>
              <a:ext cx="176354" cy="250497"/>
            </a:xfrm>
            <a:prstGeom prst="rect">
              <a:avLst/>
            </a:prstGeom>
          </p:spPr>
          <p:txBody>
            <a:bodyPr anchor="t" rtlCol="false" tIns="71980" lIns="71980" bIns="71980" rIns="7198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02</a:t>
              </a:r>
            </a:p>
          </p:txBody>
        </p:sp>
      </p:grpSp>
      <p:sp>
        <p:nvSpPr>
          <p:cNvPr name="TextBox 39" id="39"/>
          <p:cNvSpPr txBox="true"/>
          <p:nvPr/>
        </p:nvSpPr>
        <p:spPr>
          <a:xfrm rot="0">
            <a:off x="1934051" y="8028448"/>
            <a:ext cx="8993087" cy="733056"/>
          </a:xfrm>
          <a:prstGeom prst="rect">
            <a:avLst/>
          </a:prstGeom>
        </p:spPr>
        <p:txBody>
          <a:bodyPr anchor="t" rtlCol="false" tIns="0" lIns="0" bIns="0" rIns="0">
            <a:spAutoFit/>
          </a:bodyPr>
          <a:lstStyle/>
          <a:p>
            <a:pPr algn="l" marL="0" indent="0" lvl="0">
              <a:lnSpc>
                <a:spcPts val="5886"/>
              </a:lnSpc>
              <a:spcBef>
                <a:spcPct val="0"/>
              </a:spcBef>
            </a:pPr>
            <a:r>
              <a:rPr lang="en-US" sz="4265" spc="418">
                <a:solidFill>
                  <a:srgbClr val="231F20"/>
                </a:solidFill>
                <a:latin typeface="Montserrat Light"/>
                <a:ea typeface="Montserrat Light"/>
                <a:cs typeface="Montserrat Light"/>
                <a:sym typeface="Montserrat Light"/>
              </a:rPr>
              <a:t> </a:t>
            </a:r>
            <a:r>
              <a:rPr lang="en-US" b="true" sz="4265" spc="418">
                <a:solidFill>
                  <a:srgbClr val="231F20"/>
                </a:solidFill>
                <a:latin typeface="Montserrat Light Bold"/>
                <a:ea typeface="Montserrat Light Bold"/>
                <a:cs typeface="Montserrat Light Bold"/>
                <a:sym typeface="Montserrat Light Bold"/>
              </a:rPr>
              <a:t>Hurdles For IndoMart </a:t>
            </a:r>
          </a:p>
        </p:txBody>
      </p:sp>
      <p:grpSp>
        <p:nvGrpSpPr>
          <p:cNvPr name="Group 40" id="40"/>
          <p:cNvGrpSpPr/>
          <p:nvPr/>
        </p:nvGrpSpPr>
        <p:grpSpPr>
          <a:xfrm rot="0">
            <a:off x="667717" y="8095123"/>
            <a:ext cx="948770" cy="954484"/>
            <a:chOff x="0" y="0"/>
            <a:chExt cx="176354" cy="177416"/>
          </a:xfrm>
        </p:grpSpPr>
        <p:sp>
          <p:nvSpPr>
            <p:cNvPr name="Freeform 41" id="41"/>
            <p:cNvSpPr/>
            <p:nvPr/>
          </p:nvSpPr>
          <p:spPr>
            <a:xfrm flipH="false" flipV="false" rot="0">
              <a:off x="0" y="0"/>
              <a:ext cx="176354" cy="177416"/>
            </a:xfrm>
            <a:custGeom>
              <a:avLst/>
              <a:gdLst/>
              <a:ahLst/>
              <a:cxnLst/>
              <a:rect r="r" b="b" t="t" l="l"/>
              <a:pathLst>
                <a:path h="177416" w="176354">
                  <a:moveTo>
                    <a:pt x="65280" y="0"/>
                  </a:moveTo>
                  <a:lnTo>
                    <a:pt x="111074" y="0"/>
                  </a:lnTo>
                  <a:cubicBezTo>
                    <a:pt x="147127" y="0"/>
                    <a:pt x="176354" y="29227"/>
                    <a:pt x="176354" y="65280"/>
                  </a:cubicBezTo>
                  <a:lnTo>
                    <a:pt x="176354" y="112136"/>
                  </a:lnTo>
                  <a:cubicBezTo>
                    <a:pt x="176354" y="129449"/>
                    <a:pt x="169476" y="146053"/>
                    <a:pt x="157234" y="158296"/>
                  </a:cubicBezTo>
                  <a:cubicBezTo>
                    <a:pt x="144991" y="170538"/>
                    <a:pt x="128387" y="177416"/>
                    <a:pt x="111074" y="177416"/>
                  </a:cubicBezTo>
                  <a:lnTo>
                    <a:pt x="65280" y="177416"/>
                  </a:lnTo>
                  <a:cubicBezTo>
                    <a:pt x="29227" y="177416"/>
                    <a:pt x="0" y="148189"/>
                    <a:pt x="0" y="112136"/>
                  </a:cubicBezTo>
                  <a:lnTo>
                    <a:pt x="0" y="65280"/>
                  </a:lnTo>
                  <a:cubicBezTo>
                    <a:pt x="0" y="29227"/>
                    <a:pt x="29227" y="0"/>
                    <a:pt x="65280" y="0"/>
                  </a:cubicBezTo>
                  <a:close/>
                </a:path>
              </a:pathLst>
            </a:custGeom>
            <a:solidFill>
              <a:srgbClr val="1A1A1A"/>
            </a:solidFill>
          </p:spPr>
        </p:sp>
        <p:sp>
          <p:nvSpPr>
            <p:cNvPr name="TextBox 42" id="42"/>
            <p:cNvSpPr txBox="true"/>
            <p:nvPr/>
          </p:nvSpPr>
          <p:spPr>
            <a:xfrm>
              <a:off x="0" y="-66675"/>
              <a:ext cx="176354" cy="244091"/>
            </a:xfrm>
            <a:prstGeom prst="rect">
              <a:avLst/>
            </a:prstGeom>
          </p:spPr>
          <p:txBody>
            <a:bodyPr anchor="t" rtlCol="false" tIns="71980" lIns="71980" bIns="71980" rIns="71980"/>
            <a:lstStyle/>
            <a:p>
              <a:pPr algn="ctr" marL="0" indent="0" lvl="0">
                <a:lnSpc>
                  <a:spcPts val="4114"/>
                </a:lnSpc>
                <a:spcBef>
                  <a:spcPct val="0"/>
                </a:spcBef>
              </a:pPr>
              <a:r>
                <a:rPr lang="en-US" b="true" sz="2981" spc="29">
                  <a:solidFill>
                    <a:srgbClr val="FFFFFF"/>
                  </a:solidFill>
                  <a:latin typeface="Montserrat Classic Bold"/>
                  <a:ea typeface="Montserrat Classic Bold"/>
                  <a:cs typeface="Montserrat Classic Bold"/>
                  <a:sym typeface="Montserrat Classic Bold"/>
                </a:rPr>
                <a:t>03</a:t>
              </a:r>
            </a:p>
          </p:txBody>
        </p:sp>
      </p:grpSp>
      <p:sp>
        <p:nvSpPr>
          <p:cNvPr name="TextBox 43" id="43"/>
          <p:cNvSpPr txBox="true"/>
          <p:nvPr/>
        </p:nvSpPr>
        <p:spPr>
          <a:xfrm rot="0">
            <a:off x="2142294" y="6991598"/>
            <a:ext cx="8993087" cy="733056"/>
          </a:xfrm>
          <a:prstGeom prst="rect">
            <a:avLst/>
          </a:prstGeom>
        </p:spPr>
        <p:txBody>
          <a:bodyPr anchor="t" rtlCol="false" tIns="0" lIns="0" bIns="0" rIns="0">
            <a:spAutoFit/>
          </a:bodyPr>
          <a:lstStyle/>
          <a:p>
            <a:pPr algn="l" marL="0" indent="0" lvl="0">
              <a:lnSpc>
                <a:spcPts val="5886"/>
              </a:lnSpc>
              <a:spcBef>
                <a:spcPct val="0"/>
              </a:spcBef>
            </a:pPr>
            <a:r>
              <a:rPr lang="en-US" b="true" sz="4265" spc="418">
                <a:solidFill>
                  <a:srgbClr val="231F20"/>
                </a:solidFill>
                <a:latin typeface="Montserrat Light Bold"/>
                <a:ea typeface="Montserrat Light Bold"/>
                <a:cs typeface="Montserrat Light Bold"/>
                <a:sym typeface="Montserrat Light Bold"/>
              </a:rPr>
              <a:t>FDI Policies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896255" y="3189042"/>
            <a:ext cx="2750597" cy="6069258"/>
            <a:chOff x="0" y="0"/>
            <a:chExt cx="3667463" cy="8092344"/>
          </a:xfrm>
        </p:grpSpPr>
        <p:grpSp>
          <p:nvGrpSpPr>
            <p:cNvPr name="Group 3" id="3"/>
            <p:cNvGrpSpPr/>
            <p:nvPr/>
          </p:nvGrpSpPr>
          <p:grpSpPr>
            <a:xfrm rot="0">
              <a:off x="0" y="1890819"/>
              <a:ext cx="3667463" cy="6201525"/>
              <a:chOff x="0" y="0"/>
              <a:chExt cx="719649" cy="1216896"/>
            </a:xfrm>
          </p:grpSpPr>
          <p:sp>
            <p:nvSpPr>
              <p:cNvPr name="Freeform 4" id="4"/>
              <p:cNvSpPr/>
              <p:nvPr/>
            </p:nvSpPr>
            <p:spPr>
              <a:xfrm flipH="false" flipV="false" rot="0">
                <a:off x="0" y="0"/>
                <a:ext cx="719649" cy="1216896"/>
              </a:xfrm>
              <a:custGeom>
                <a:avLst/>
                <a:gdLst/>
                <a:ahLst/>
                <a:cxnLst/>
                <a:rect r="r" b="b" t="t" l="l"/>
                <a:pathLst>
                  <a:path h="1216896" w="719649">
                    <a:moveTo>
                      <a:pt x="0" y="0"/>
                    </a:moveTo>
                    <a:lnTo>
                      <a:pt x="719649" y="0"/>
                    </a:lnTo>
                    <a:lnTo>
                      <a:pt x="719649" y="1216896"/>
                    </a:lnTo>
                    <a:lnTo>
                      <a:pt x="0" y="1216896"/>
                    </a:lnTo>
                    <a:close/>
                  </a:path>
                </a:pathLst>
              </a:custGeom>
              <a:solidFill>
                <a:srgbClr val="62A64C">
                  <a:alpha val="20784"/>
                </a:srgbClr>
              </a:solidFill>
            </p:spPr>
          </p:sp>
          <p:sp>
            <p:nvSpPr>
              <p:cNvPr name="TextBox 5" id="5"/>
              <p:cNvSpPr txBox="true"/>
              <p:nvPr/>
            </p:nvSpPr>
            <p:spPr>
              <a:xfrm>
                <a:off x="0" y="-9525"/>
                <a:ext cx="719649" cy="1226421"/>
              </a:xfrm>
              <a:prstGeom prst="rect">
                <a:avLst/>
              </a:prstGeom>
            </p:spPr>
            <p:txBody>
              <a:bodyPr anchor="ctr" rtlCol="false" tIns="41017" lIns="41017" bIns="41017" rIns="41017"/>
              <a:lstStyle/>
              <a:p>
                <a:pPr algn="ctr">
                  <a:lnSpc>
                    <a:spcPts val="2025"/>
                  </a:lnSpc>
                </a:pPr>
              </a:p>
            </p:txBody>
          </p:sp>
        </p:grpSp>
        <p:grpSp>
          <p:nvGrpSpPr>
            <p:cNvPr name="Group 6" id="6"/>
            <p:cNvGrpSpPr/>
            <p:nvPr/>
          </p:nvGrpSpPr>
          <p:grpSpPr>
            <a:xfrm rot="0">
              <a:off x="8595" y="0"/>
              <a:ext cx="3658867" cy="2473311"/>
              <a:chOff x="0" y="0"/>
              <a:chExt cx="1166163" cy="788299"/>
            </a:xfrm>
          </p:grpSpPr>
          <p:sp>
            <p:nvSpPr>
              <p:cNvPr name="Freeform 7" id="7"/>
              <p:cNvSpPr/>
              <p:nvPr/>
            </p:nvSpPr>
            <p:spPr>
              <a:xfrm flipH="false" flipV="false" rot="0">
                <a:off x="0" y="0"/>
                <a:ext cx="1166163" cy="788299"/>
              </a:xfrm>
              <a:custGeom>
                <a:avLst/>
                <a:gdLst/>
                <a:ahLst/>
                <a:cxnLst/>
                <a:rect r="r" b="b" t="t" l="l"/>
                <a:pathLst>
                  <a:path h="788299" w="1166163">
                    <a:moveTo>
                      <a:pt x="1166163" y="0"/>
                    </a:moveTo>
                    <a:lnTo>
                      <a:pt x="1166163" y="673999"/>
                    </a:lnTo>
                    <a:lnTo>
                      <a:pt x="583081" y="788299"/>
                    </a:lnTo>
                    <a:lnTo>
                      <a:pt x="0" y="673999"/>
                    </a:lnTo>
                    <a:lnTo>
                      <a:pt x="0" y="0"/>
                    </a:lnTo>
                    <a:lnTo>
                      <a:pt x="1166163" y="0"/>
                    </a:lnTo>
                    <a:close/>
                  </a:path>
                </a:pathLst>
              </a:custGeom>
              <a:solidFill>
                <a:srgbClr val="004654"/>
              </a:solidFill>
            </p:spPr>
          </p:sp>
          <p:sp>
            <p:nvSpPr>
              <p:cNvPr name="TextBox 8" id="8"/>
              <p:cNvSpPr txBox="true"/>
              <p:nvPr/>
            </p:nvSpPr>
            <p:spPr>
              <a:xfrm>
                <a:off x="0" y="-9525"/>
                <a:ext cx="1166163" cy="683524"/>
              </a:xfrm>
              <a:prstGeom prst="rect">
                <a:avLst/>
              </a:prstGeom>
            </p:spPr>
            <p:txBody>
              <a:bodyPr anchor="ctr" rtlCol="false" tIns="41017" lIns="41017" bIns="41017" rIns="41017"/>
              <a:lstStyle/>
              <a:p>
                <a:pPr algn="ctr">
                  <a:lnSpc>
                    <a:spcPts val="2025"/>
                  </a:lnSpc>
                </a:pPr>
              </a:p>
            </p:txBody>
          </p:sp>
        </p:grpSp>
      </p:grpSp>
      <p:grpSp>
        <p:nvGrpSpPr>
          <p:cNvPr name="Group 9" id="9"/>
          <p:cNvGrpSpPr/>
          <p:nvPr/>
        </p:nvGrpSpPr>
        <p:grpSpPr>
          <a:xfrm rot="0">
            <a:off x="4846560" y="3189042"/>
            <a:ext cx="2750597" cy="6069258"/>
            <a:chOff x="0" y="0"/>
            <a:chExt cx="3667463" cy="8092344"/>
          </a:xfrm>
        </p:grpSpPr>
        <p:grpSp>
          <p:nvGrpSpPr>
            <p:cNvPr name="Group 10" id="10"/>
            <p:cNvGrpSpPr/>
            <p:nvPr/>
          </p:nvGrpSpPr>
          <p:grpSpPr>
            <a:xfrm rot="0">
              <a:off x="0" y="1890819"/>
              <a:ext cx="3667463" cy="6201525"/>
              <a:chOff x="0" y="0"/>
              <a:chExt cx="719649" cy="1216896"/>
            </a:xfrm>
          </p:grpSpPr>
          <p:sp>
            <p:nvSpPr>
              <p:cNvPr name="Freeform 11" id="11"/>
              <p:cNvSpPr/>
              <p:nvPr/>
            </p:nvSpPr>
            <p:spPr>
              <a:xfrm flipH="false" flipV="false" rot="0">
                <a:off x="0" y="0"/>
                <a:ext cx="719649" cy="1216896"/>
              </a:xfrm>
              <a:custGeom>
                <a:avLst/>
                <a:gdLst/>
                <a:ahLst/>
                <a:cxnLst/>
                <a:rect r="r" b="b" t="t" l="l"/>
                <a:pathLst>
                  <a:path h="1216896" w="719649">
                    <a:moveTo>
                      <a:pt x="0" y="0"/>
                    </a:moveTo>
                    <a:lnTo>
                      <a:pt x="719649" y="0"/>
                    </a:lnTo>
                    <a:lnTo>
                      <a:pt x="719649" y="1216896"/>
                    </a:lnTo>
                    <a:lnTo>
                      <a:pt x="0" y="1216896"/>
                    </a:lnTo>
                    <a:close/>
                  </a:path>
                </a:pathLst>
              </a:custGeom>
              <a:solidFill>
                <a:srgbClr val="2DA994">
                  <a:alpha val="27843"/>
                </a:srgbClr>
              </a:solidFill>
            </p:spPr>
          </p:sp>
          <p:sp>
            <p:nvSpPr>
              <p:cNvPr name="TextBox 12" id="12"/>
              <p:cNvSpPr txBox="true"/>
              <p:nvPr/>
            </p:nvSpPr>
            <p:spPr>
              <a:xfrm>
                <a:off x="0" y="-9525"/>
                <a:ext cx="719649" cy="1226421"/>
              </a:xfrm>
              <a:prstGeom prst="rect">
                <a:avLst/>
              </a:prstGeom>
            </p:spPr>
            <p:txBody>
              <a:bodyPr anchor="ctr" rtlCol="false" tIns="41017" lIns="41017" bIns="41017" rIns="41017"/>
              <a:lstStyle/>
              <a:p>
                <a:pPr algn="ctr">
                  <a:lnSpc>
                    <a:spcPts val="2025"/>
                  </a:lnSpc>
                </a:pPr>
              </a:p>
            </p:txBody>
          </p:sp>
        </p:grpSp>
        <p:grpSp>
          <p:nvGrpSpPr>
            <p:cNvPr name="Group 13" id="13"/>
            <p:cNvGrpSpPr/>
            <p:nvPr/>
          </p:nvGrpSpPr>
          <p:grpSpPr>
            <a:xfrm rot="0">
              <a:off x="8595" y="0"/>
              <a:ext cx="3658867" cy="2473311"/>
              <a:chOff x="0" y="0"/>
              <a:chExt cx="1166163" cy="788299"/>
            </a:xfrm>
          </p:grpSpPr>
          <p:sp>
            <p:nvSpPr>
              <p:cNvPr name="Freeform 14" id="14"/>
              <p:cNvSpPr/>
              <p:nvPr/>
            </p:nvSpPr>
            <p:spPr>
              <a:xfrm flipH="false" flipV="false" rot="0">
                <a:off x="0" y="0"/>
                <a:ext cx="1166163" cy="788299"/>
              </a:xfrm>
              <a:custGeom>
                <a:avLst/>
                <a:gdLst/>
                <a:ahLst/>
                <a:cxnLst/>
                <a:rect r="r" b="b" t="t" l="l"/>
                <a:pathLst>
                  <a:path h="788299" w="1166163">
                    <a:moveTo>
                      <a:pt x="1166163" y="0"/>
                    </a:moveTo>
                    <a:lnTo>
                      <a:pt x="1166163" y="673999"/>
                    </a:lnTo>
                    <a:lnTo>
                      <a:pt x="583081" y="788299"/>
                    </a:lnTo>
                    <a:lnTo>
                      <a:pt x="0" y="673999"/>
                    </a:lnTo>
                    <a:lnTo>
                      <a:pt x="0" y="0"/>
                    </a:lnTo>
                    <a:lnTo>
                      <a:pt x="1166163" y="0"/>
                    </a:lnTo>
                    <a:close/>
                  </a:path>
                </a:pathLst>
              </a:custGeom>
              <a:solidFill>
                <a:srgbClr val="00A589"/>
              </a:solidFill>
            </p:spPr>
          </p:sp>
          <p:sp>
            <p:nvSpPr>
              <p:cNvPr name="TextBox 15" id="15"/>
              <p:cNvSpPr txBox="true"/>
              <p:nvPr/>
            </p:nvSpPr>
            <p:spPr>
              <a:xfrm>
                <a:off x="0" y="-9525"/>
                <a:ext cx="1166163" cy="683524"/>
              </a:xfrm>
              <a:prstGeom prst="rect">
                <a:avLst/>
              </a:prstGeom>
            </p:spPr>
            <p:txBody>
              <a:bodyPr anchor="ctr" rtlCol="false" tIns="41017" lIns="41017" bIns="41017" rIns="41017"/>
              <a:lstStyle/>
              <a:p>
                <a:pPr algn="ctr">
                  <a:lnSpc>
                    <a:spcPts val="2025"/>
                  </a:lnSpc>
                </a:pPr>
              </a:p>
            </p:txBody>
          </p:sp>
        </p:grpSp>
      </p:grpSp>
      <p:grpSp>
        <p:nvGrpSpPr>
          <p:cNvPr name="Group 16" id="16"/>
          <p:cNvGrpSpPr/>
          <p:nvPr/>
        </p:nvGrpSpPr>
        <p:grpSpPr>
          <a:xfrm rot="0">
            <a:off x="7796866" y="3189042"/>
            <a:ext cx="2750597" cy="6069258"/>
            <a:chOff x="0" y="0"/>
            <a:chExt cx="3667463" cy="8092344"/>
          </a:xfrm>
        </p:grpSpPr>
        <p:grpSp>
          <p:nvGrpSpPr>
            <p:cNvPr name="Group 17" id="17"/>
            <p:cNvGrpSpPr/>
            <p:nvPr/>
          </p:nvGrpSpPr>
          <p:grpSpPr>
            <a:xfrm rot="0">
              <a:off x="0" y="1890819"/>
              <a:ext cx="3667463" cy="6201525"/>
              <a:chOff x="0" y="0"/>
              <a:chExt cx="719649" cy="1216896"/>
            </a:xfrm>
          </p:grpSpPr>
          <p:sp>
            <p:nvSpPr>
              <p:cNvPr name="Freeform 18" id="18"/>
              <p:cNvSpPr/>
              <p:nvPr/>
            </p:nvSpPr>
            <p:spPr>
              <a:xfrm flipH="false" flipV="false" rot="0">
                <a:off x="0" y="0"/>
                <a:ext cx="719649" cy="1216896"/>
              </a:xfrm>
              <a:custGeom>
                <a:avLst/>
                <a:gdLst/>
                <a:ahLst/>
                <a:cxnLst/>
                <a:rect r="r" b="b" t="t" l="l"/>
                <a:pathLst>
                  <a:path h="1216896" w="719649">
                    <a:moveTo>
                      <a:pt x="0" y="0"/>
                    </a:moveTo>
                    <a:lnTo>
                      <a:pt x="719649" y="0"/>
                    </a:lnTo>
                    <a:lnTo>
                      <a:pt x="719649" y="1216896"/>
                    </a:lnTo>
                    <a:lnTo>
                      <a:pt x="0" y="1216896"/>
                    </a:lnTo>
                    <a:close/>
                  </a:path>
                </a:pathLst>
              </a:custGeom>
              <a:solidFill>
                <a:srgbClr val="34D626">
                  <a:alpha val="40000"/>
                </a:srgbClr>
              </a:solidFill>
            </p:spPr>
          </p:sp>
          <p:sp>
            <p:nvSpPr>
              <p:cNvPr name="TextBox 19" id="19"/>
              <p:cNvSpPr txBox="true"/>
              <p:nvPr/>
            </p:nvSpPr>
            <p:spPr>
              <a:xfrm>
                <a:off x="0" y="-9525"/>
                <a:ext cx="719649" cy="1226421"/>
              </a:xfrm>
              <a:prstGeom prst="rect">
                <a:avLst/>
              </a:prstGeom>
            </p:spPr>
            <p:txBody>
              <a:bodyPr anchor="ctr" rtlCol="false" tIns="41017" lIns="41017" bIns="41017" rIns="41017"/>
              <a:lstStyle/>
              <a:p>
                <a:pPr algn="ctr">
                  <a:lnSpc>
                    <a:spcPts val="2025"/>
                  </a:lnSpc>
                </a:pPr>
              </a:p>
            </p:txBody>
          </p:sp>
        </p:grpSp>
        <p:grpSp>
          <p:nvGrpSpPr>
            <p:cNvPr name="Group 20" id="20"/>
            <p:cNvGrpSpPr/>
            <p:nvPr/>
          </p:nvGrpSpPr>
          <p:grpSpPr>
            <a:xfrm rot="0">
              <a:off x="8595" y="0"/>
              <a:ext cx="3658867" cy="2473311"/>
              <a:chOff x="0" y="0"/>
              <a:chExt cx="1166163" cy="788299"/>
            </a:xfrm>
          </p:grpSpPr>
          <p:sp>
            <p:nvSpPr>
              <p:cNvPr name="Freeform 21" id="21"/>
              <p:cNvSpPr/>
              <p:nvPr/>
            </p:nvSpPr>
            <p:spPr>
              <a:xfrm flipH="false" flipV="false" rot="0">
                <a:off x="0" y="0"/>
                <a:ext cx="1166163" cy="788299"/>
              </a:xfrm>
              <a:custGeom>
                <a:avLst/>
                <a:gdLst/>
                <a:ahLst/>
                <a:cxnLst/>
                <a:rect r="r" b="b" t="t" l="l"/>
                <a:pathLst>
                  <a:path h="788299" w="1166163">
                    <a:moveTo>
                      <a:pt x="1166163" y="0"/>
                    </a:moveTo>
                    <a:lnTo>
                      <a:pt x="1166163" y="673999"/>
                    </a:lnTo>
                    <a:lnTo>
                      <a:pt x="583081" y="788299"/>
                    </a:lnTo>
                    <a:lnTo>
                      <a:pt x="0" y="673999"/>
                    </a:lnTo>
                    <a:lnTo>
                      <a:pt x="0" y="0"/>
                    </a:lnTo>
                    <a:lnTo>
                      <a:pt x="1166163" y="0"/>
                    </a:lnTo>
                    <a:close/>
                  </a:path>
                </a:pathLst>
              </a:custGeom>
              <a:solidFill>
                <a:srgbClr val="FC6C43"/>
              </a:solidFill>
            </p:spPr>
          </p:sp>
          <p:sp>
            <p:nvSpPr>
              <p:cNvPr name="TextBox 22" id="22"/>
              <p:cNvSpPr txBox="true"/>
              <p:nvPr/>
            </p:nvSpPr>
            <p:spPr>
              <a:xfrm>
                <a:off x="0" y="-9525"/>
                <a:ext cx="1166163" cy="683524"/>
              </a:xfrm>
              <a:prstGeom prst="rect">
                <a:avLst/>
              </a:prstGeom>
            </p:spPr>
            <p:txBody>
              <a:bodyPr anchor="ctr" rtlCol="false" tIns="41017" lIns="41017" bIns="41017" rIns="41017"/>
              <a:lstStyle/>
              <a:p>
                <a:pPr algn="ctr">
                  <a:lnSpc>
                    <a:spcPts val="2025"/>
                  </a:lnSpc>
                </a:pPr>
              </a:p>
            </p:txBody>
          </p:sp>
        </p:grpSp>
      </p:grpSp>
      <p:grpSp>
        <p:nvGrpSpPr>
          <p:cNvPr name="Group 23" id="23"/>
          <p:cNvGrpSpPr/>
          <p:nvPr/>
        </p:nvGrpSpPr>
        <p:grpSpPr>
          <a:xfrm rot="0">
            <a:off x="10746797" y="3189042"/>
            <a:ext cx="2750597" cy="6069258"/>
            <a:chOff x="0" y="0"/>
            <a:chExt cx="3667463" cy="8092344"/>
          </a:xfrm>
        </p:grpSpPr>
        <p:grpSp>
          <p:nvGrpSpPr>
            <p:cNvPr name="Group 24" id="24"/>
            <p:cNvGrpSpPr/>
            <p:nvPr/>
          </p:nvGrpSpPr>
          <p:grpSpPr>
            <a:xfrm rot="0">
              <a:off x="0" y="1890819"/>
              <a:ext cx="3667463" cy="6201525"/>
              <a:chOff x="0" y="0"/>
              <a:chExt cx="719649" cy="1216896"/>
            </a:xfrm>
          </p:grpSpPr>
          <p:sp>
            <p:nvSpPr>
              <p:cNvPr name="Freeform 25" id="25"/>
              <p:cNvSpPr/>
              <p:nvPr/>
            </p:nvSpPr>
            <p:spPr>
              <a:xfrm flipH="false" flipV="false" rot="0">
                <a:off x="0" y="0"/>
                <a:ext cx="719649" cy="1216896"/>
              </a:xfrm>
              <a:custGeom>
                <a:avLst/>
                <a:gdLst/>
                <a:ahLst/>
                <a:cxnLst/>
                <a:rect r="r" b="b" t="t" l="l"/>
                <a:pathLst>
                  <a:path h="1216896" w="719649">
                    <a:moveTo>
                      <a:pt x="0" y="0"/>
                    </a:moveTo>
                    <a:lnTo>
                      <a:pt x="719649" y="0"/>
                    </a:lnTo>
                    <a:lnTo>
                      <a:pt x="719649" y="1216896"/>
                    </a:lnTo>
                    <a:lnTo>
                      <a:pt x="0" y="1216896"/>
                    </a:lnTo>
                    <a:close/>
                  </a:path>
                </a:pathLst>
              </a:custGeom>
              <a:solidFill>
                <a:srgbClr val="62A64C">
                  <a:alpha val="40000"/>
                </a:srgbClr>
              </a:solidFill>
            </p:spPr>
          </p:sp>
          <p:sp>
            <p:nvSpPr>
              <p:cNvPr name="TextBox 26" id="26"/>
              <p:cNvSpPr txBox="true"/>
              <p:nvPr/>
            </p:nvSpPr>
            <p:spPr>
              <a:xfrm>
                <a:off x="0" y="-9525"/>
                <a:ext cx="719649" cy="1226421"/>
              </a:xfrm>
              <a:prstGeom prst="rect">
                <a:avLst/>
              </a:prstGeom>
            </p:spPr>
            <p:txBody>
              <a:bodyPr anchor="ctr" rtlCol="false" tIns="41017" lIns="41017" bIns="41017" rIns="41017"/>
              <a:lstStyle/>
              <a:p>
                <a:pPr algn="ctr">
                  <a:lnSpc>
                    <a:spcPts val="2025"/>
                  </a:lnSpc>
                </a:pPr>
              </a:p>
            </p:txBody>
          </p:sp>
        </p:grpSp>
        <p:grpSp>
          <p:nvGrpSpPr>
            <p:cNvPr name="Group 27" id="27"/>
            <p:cNvGrpSpPr/>
            <p:nvPr/>
          </p:nvGrpSpPr>
          <p:grpSpPr>
            <a:xfrm rot="0">
              <a:off x="8595" y="0"/>
              <a:ext cx="3658867" cy="2473311"/>
              <a:chOff x="0" y="0"/>
              <a:chExt cx="1166163" cy="788299"/>
            </a:xfrm>
          </p:grpSpPr>
          <p:sp>
            <p:nvSpPr>
              <p:cNvPr name="Freeform 28" id="28"/>
              <p:cNvSpPr/>
              <p:nvPr/>
            </p:nvSpPr>
            <p:spPr>
              <a:xfrm flipH="false" flipV="false" rot="0">
                <a:off x="0" y="0"/>
                <a:ext cx="1166163" cy="788299"/>
              </a:xfrm>
              <a:custGeom>
                <a:avLst/>
                <a:gdLst/>
                <a:ahLst/>
                <a:cxnLst/>
                <a:rect r="r" b="b" t="t" l="l"/>
                <a:pathLst>
                  <a:path h="788299" w="1166163">
                    <a:moveTo>
                      <a:pt x="1166163" y="0"/>
                    </a:moveTo>
                    <a:lnTo>
                      <a:pt x="1166163" y="673999"/>
                    </a:lnTo>
                    <a:lnTo>
                      <a:pt x="583081" y="788299"/>
                    </a:lnTo>
                    <a:lnTo>
                      <a:pt x="0" y="673999"/>
                    </a:lnTo>
                    <a:lnTo>
                      <a:pt x="0" y="0"/>
                    </a:lnTo>
                    <a:lnTo>
                      <a:pt x="1166163" y="0"/>
                    </a:lnTo>
                    <a:close/>
                  </a:path>
                </a:pathLst>
              </a:custGeom>
              <a:solidFill>
                <a:srgbClr val="FAC541"/>
              </a:solidFill>
            </p:spPr>
          </p:sp>
          <p:sp>
            <p:nvSpPr>
              <p:cNvPr name="TextBox 29" id="29"/>
              <p:cNvSpPr txBox="true"/>
              <p:nvPr/>
            </p:nvSpPr>
            <p:spPr>
              <a:xfrm>
                <a:off x="0" y="-9525"/>
                <a:ext cx="1166163" cy="683524"/>
              </a:xfrm>
              <a:prstGeom prst="rect">
                <a:avLst/>
              </a:prstGeom>
            </p:spPr>
            <p:txBody>
              <a:bodyPr anchor="ctr" rtlCol="false" tIns="41017" lIns="41017" bIns="41017" rIns="41017"/>
              <a:lstStyle/>
              <a:p>
                <a:pPr algn="ctr">
                  <a:lnSpc>
                    <a:spcPts val="2025"/>
                  </a:lnSpc>
                </a:pPr>
              </a:p>
            </p:txBody>
          </p:sp>
        </p:grpSp>
      </p:grpSp>
      <p:grpSp>
        <p:nvGrpSpPr>
          <p:cNvPr name="Group 30" id="30"/>
          <p:cNvGrpSpPr/>
          <p:nvPr/>
        </p:nvGrpSpPr>
        <p:grpSpPr>
          <a:xfrm rot="0">
            <a:off x="13696728" y="3189042"/>
            <a:ext cx="2750597" cy="6069258"/>
            <a:chOff x="0" y="0"/>
            <a:chExt cx="3667463" cy="8092344"/>
          </a:xfrm>
        </p:grpSpPr>
        <p:grpSp>
          <p:nvGrpSpPr>
            <p:cNvPr name="Group 31" id="31"/>
            <p:cNvGrpSpPr/>
            <p:nvPr/>
          </p:nvGrpSpPr>
          <p:grpSpPr>
            <a:xfrm rot="0">
              <a:off x="0" y="1890819"/>
              <a:ext cx="3667463" cy="6201525"/>
              <a:chOff x="0" y="0"/>
              <a:chExt cx="719649" cy="1216896"/>
            </a:xfrm>
          </p:grpSpPr>
          <p:sp>
            <p:nvSpPr>
              <p:cNvPr name="Freeform 32" id="32"/>
              <p:cNvSpPr/>
              <p:nvPr/>
            </p:nvSpPr>
            <p:spPr>
              <a:xfrm flipH="false" flipV="false" rot="0">
                <a:off x="0" y="0"/>
                <a:ext cx="719649" cy="1216896"/>
              </a:xfrm>
              <a:custGeom>
                <a:avLst/>
                <a:gdLst/>
                <a:ahLst/>
                <a:cxnLst/>
                <a:rect r="r" b="b" t="t" l="l"/>
                <a:pathLst>
                  <a:path h="1216896" w="719649">
                    <a:moveTo>
                      <a:pt x="0" y="0"/>
                    </a:moveTo>
                    <a:lnTo>
                      <a:pt x="719649" y="0"/>
                    </a:lnTo>
                    <a:lnTo>
                      <a:pt x="719649" y="1216896"/>
                    </a:lnTo>
                    <a:lnTo>
                      <a:pt x="0" y="1216896"/>
                    </a:lnTo>
                    <a:close/>
                  </a:path>
                </a:pathLst>
              </a:custGeom>
              <a:solidFill>
                <a:srgbClr val="51D67B">
                  <a:alpha val="40000"/>
                </a:srgbClr>
              </a:solidFill>
            </p:spPr>
          </p:sp>
          <p:sp>
            <p:nvSpPr>
              <p:cNvPr name="TextBox 33" id="33"/>
              <p:cNvSpPr txBox="true"/>
              <p:nvPr/>
            </p:nvSpPr>
            <p:spPr>
              <a:xfrm>
                <a:off x="0" y="-9525"/>
                <a:ext cx="719649" cy="1226421"/>
              </a:xfrm>
              <a:prstGeom prst="rect">
                <a:avLst/>
              </a:prstGeom>
            </p:spPr>
            <p:txBody>
              <a:bodyPr anchor="ctr" rtlCol="false" tIns="41017" lIns="41017" bIns="41017" rIns="41017"/>
              <a:lstStyle/>
              <a:p>
                <a:pPr algn="ctr">
                  <a:lnSpc>
                    <a:spcPts val="2025"/>
                  </a:lnSpc>
                </a:pPr>
              </a:p>
            </p:txBody>
          </p:sp>
        </p:grpSp>
        <p:grpSp>
          <p:nvGrpSpPr>
            <p:cNvPr name="Group 34" id="34"/>
            <p:cNvGrpSpPr/>
            <p:nvPr/>
          </p:nvGrpSpPr>
          <p:grpSpPr>
            <a:xfrm rot="0">
              <a:off x="8595" y="0"/>
              <a:ext cx="3658867" cy="2473311"/>
              <a:chOff x="0" y="0"/>
              <a:chExt cx="1166163" cy="788299"/>
            </a:xfrm>
          </p:grpSpPr>
          <p:sp>
            <p:nvSpPr>
              <p:cNvPr name="Freeform 35" id="35"/>
              <p:cNvSpPr/>
              <p:nvPr/>
            </p:nvSpPr>
            <p:spPr>
              <a:xfrm flipH="false" flipV="false" rot="0">
                <a:off x="0" y="0"/>
                <a:ext cx="1166163" cy="788299"/>
              </a:xfrm>
              <a:custGeom>
                <a:avLst/>
                <a:gdLst/>
                <a:ahLst/>
                <a:cxnLst/>
                <a:rect r="r" b="b" t="t" l="l"/>
                <a:pathLst>
                  <a:path h="788299" w="1166163">
                    <a:moveTo>
                      <a:pt x="1166163" y="0"/>
                    </a:moveTo>
                    <a:lnTo>
                      <a:pt x="1166163" y="673999"/>
                    </a:lnTo>
                    <a:lnTo>
                      <a:pt x="583081" y="788299"/>
                    </a:lnTo>
                    <a:lnTo>
                      <a:pt x="0" y="673999"/>
                    </a:lnTo>
                    <a:lnTo>
                      <a:pt x="0" y="0"/>
                    </a:lnTo>
                    <a:lnTo>
                      <a:pt x="1166163" y="0"/>
                    </a:lnTo>
                    <a:close/>
                  </a:path>
                </a:pathLst>
              </a:custGeom>
              <a:solidFill>
                <a:srgbClr val="0097B2"/>
              </a:solidFill>
            </p:spPr>
          </p:sp>
          <p:sp>
            <p:nvSpPr>
              <p:cNvPr name="TextBox 36" id="36"/>
              <p:cNvSpPr txBox="true"/>
              <p:nvPr/>
            </p:nvSpPr>
            <p:spPr>
              <a:xfrm>
                <a:off x="0" y="-9525"/>
                <a:ext cx="1166163" cy="683524"/>
              </a:xfrm>
              <a:prstGeom prst="rect">
                <a:avLst/>
              </a:prstGeom>
            </p:spPr>
            <p:txBody>
              <a:bodyPr anchor="ctr" rtlCol="false" tIns="41017" lIns="41017" bIns="41017" rIns="41017"/>
              <a:lstStyle/>
              <a:p>
                <a:pPr algn="ctr">
                  <a:lnSpc>
                    <a:spcPts val="2025"/>
                  </a:lnSpc>
                </a:pPr>
              </a:p>
            </p:txBody>
          </p:sp>
        </p:grpSp>
      </p:grpSp>
      <p:grpSp>
        <p:nvGrpSpPr>
          <p:cNvPr name="Group 37" id="37"/>
          <p:cNvGrpSpPr/>
          <p:nvPr/>
        </p:nvGrpSpPr>
        <p:grpSpPr>
          <a:xfrm rot="0">
            <a:off x="2604642" y="2522131"/>
            <a:ext cx="1333822" cy="133382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1EC"/>
            </a:solidFill>
            <a:ln w="38100" cap="sq">
              <a:solidFill>
                <a:srgbClr val="004654"/>
              </a:solidFill>
              <a:prstDash val="solid"/>
              <a:miter/>
            </a:ln>
          </p:spPr>
        </p:sp>
        <p:sp>
          <p:nvSpPr>
            <p:cNvPr name="TextBox 39" id="39"/>
            <p:cNvSpPr txBox="true"/>
            <p:nvPr/>
          </p:nvSpPr>
          <p:spPr>
            <a:xfrm>
              <a:off x="76200" y="66675"/>
              <a:ext cx="660400" cy="669925"/>
            </a:xfrm>
            <a:prstGeom prst="rect">
              <a:avLst/>
            </a:prstGeom>
          </p:spPr>
          <p:txBody>
            <a:bodyPr anchor="ctr" rtlCol="false" tIns="71438" lIns="71438" bIns="71438" rIns="71438"/>
            <a:lstStyle/>
            <a:p>
              <a:pPr algn="ctr">
                <a:lnSpc>
                  <a:spcPts val="2025"/>
                </a:lnSpc>
              </a:pPr>
            </a:p>
          </p:txBody>
        </p:sp>
      </p:grpSp>
      <p:grpSp>
        <p:nvGrpSpPr>
          <p:cNvPr name="Group 40" id="40"/>
          <p:cNvGrpSpPr/>
          <p:nvPr/>
        </p:nvGrpSpPr>
        <p:grpSpPr>
          <a:xfrm rot="0">
            <a:off x="5554948" y="2522131"/>
            <a:ext cx="1333822" cy="133382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1EC"/>
            </a:solidFill>
            <a:ln w="38100" cap="sq">
              <a:solidFill>
                <a:srgbClr val="2DA994"/>
              </a:solidFill>
              <a:prstDash val="solid"/>
              <a:miter/>
            </a:ln>
          </p:spPr>
        </p:sp>
        <p:sp>
          <p:nvSpPr>
            <p:cNvPr name="TextBox 42" id="42"/>
            <p:cNvSpPr txBox="true"/>
            <p:nvPr/>
          </p:nvSpPr>
          <p:spPr>
            <a:xfrm>
              <a:off x="76200" y="66675"/>
              <a:ext cx="660400" cy="669925"/>
            </a:xfrm>
            <a:prstGeom prst="rect">
              <a:avLst/>
            </a:prstGeom>
          </p:spPr>
          <p:txBody>
            <a:bodyPr anchor="ctr" rtlCol="false" tIns="71438" lIns="71438" bIns="71438" rIns="71438"/>
            <a:lstStyle/>
            <a:p>
              <a:pPr algn="ctr">
                <a:lnSpc>
                  <a:spcPts val="2025"/>
                </a:lnSpc>
              </a:pPr>
            </a:p>
          </p:txBody>
        </p:sp>
      </p:grpSp>
      <p:grpSp>
        <p:nvGrpSpPr>
          <p:cNvPr name="Group 43" id="43"/>
          <p:cNvGrpSpPr/>
          <p:nvPr/>
        </p:nvGrpSpPr>
        <p:grpSpPr>
          <a:xfrm rot="0">
            <a:off x="8504879" y="2522131"/>
            <a:ext cx="1333822" cy="1333822"/>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1EC"/>
            </a:solidFill>
            <a:ln w="38100" cap="sq">
              <a:solidFill>
                <a:srgbClr val="FAC541"/>
              </a:solidFill>
              <a:prstDash val="solid"/>
              <a:miter/>
            </a:ln>
          </p:spPr>
        </p:sp>
        <p:sp>
          <p:nvSpPr>
            <p:cNvPr name="TextBox 45" id="45"/>
            <p:cNvSpPr txBox="true"/>
            <p:nvPr/>
          </p:nvSpPr>
          <p:spPr>
            <a:xfrm>
              <a:off x="76200" y="66675"/>
              <a:ext cx="660400" cy="669925"/>
            </a:xfrm>
            <a:prstGeom prst="rect">
              <a:avLst/>
            </a:prstGeom>
          </p:spPr>
          <p:txBody>
            <a:bodyPr anchor="ctr" rtlCol="false" tIns="71438" lIns="71438" bIns="71438" rIns="71438"/>
            <a:lstStyle/>
            <a:p>
              <a:pPr algn="ctr">
                <a:lnSpc>
                  <a:spcPts val="2025"/>
                </a:lnSpc>
              </a:pPr>
            </a:p>
          </p:txBody>
        </p:sp>
      </p:grpSp>
      <p:grpSp>
        <p:nvGrpSpPr>
          <p:cNvPr name="Group 46" id="46"/>
          <p:cNvGrpSpPr/>
          <p:nvPr/>
        </p:nvGrpSpPr>
        <p:grpSpPr>
          <a:xfrm rot="0">
            <a:off x="11457831" y="2522131"/>
            <a:ext cx="1333822" cy="133382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1EC"/>
            </a:solidFill>
            <a:ln w="38100" cap="sq">
              <a:solidFill>
                <a:srgbClr val="FC6C43"/>
              </a:solidFill>
              <a:prstDash val="solid"/>
              <a:miter/>
            </a:ln>
          </p:spPr>
        </p:sp>
        <p:sp>
          <p:nvSpPr>
            <p:cNvPr name="TextBox 48" id="48"/>
            <p:cNvSpPr txBox="true"/>
            <p:nvPr/>
          </p:nvSpPr>
          <p:spPr>
            <a:xfrm>
              <a:off x="76200" y="66675"/>
              <a:ext cx="660400" cy="669925"/>
            </a:xfrm>
            <a:prstGeom prst="rect">
              <a:avLst/>
            </a:prstGeom>
          </p:spPr>
          <p:txBody>
            <a:bodyPr anchor="ctr" rtlCol="false" tIns="71438" lIns="71438" bIns="71438" rIns="71438"/>
            <a:lstStyle/>
            <a:p>
              <a:pPr algn="ctr">
                <a:lnSpc>
                  <a:spcPts val="2025"/>
                </a:lnSpc>
              </a:pPr>
            </a:p>
          </p:txBody>
        </p:sp>
      </p:grpSp>
      <p:grpSp>
        <p:nvGrpSpPr>
          <p:cNvPr name="Group 49" id="49"/>
          <p:cNvGrpSpPr/>
          <p:nvPr/>
        </p:nvGrpSpPr>
        <p:grpSpPr>
          <a:xfrm rot="0">
            <a:off x="14407762" y="2522131"/>
            <a:ext cx="1333822" cy="1333822"/>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1EC"/>
            </a:solidFill>
            <a:ln w="38100" cap="sq">
              <a:solidFill>
                <a:srgbClr val="D9D9D9"/>
              </a:solidFill>
              <a:prstDash val="solid"/>
              <a:miter/>
            </a:ln>
          </p:spPr>
        </p:sp>
        <p:sp>
          <p:nvSpPr>
            <p:cNvPr name="TextBox 51" id="51"/>
            <p:cNvSpPr txBox="true"/>
            <p:nvPr/>
          </p:nvSpPr>
          <p:spPr>
            <a:xfrm>
              <a:off x="76200" y="66675"/>
              <a:ext cx="660400" cy="669925"/>
            </a:xfrm>
            <a:prstGeom prst="rect">
              <a:avLst/>
            </a:prstGeom>
          </p:spPr>
          <p:txBody>
            <a:bodyPr anchor="ctr" rtlCol="false" tIns="71438" lIns="71438" bIns="71438" rIns="71438"/>
            <a:lstStyle/>
            <a:p>
              <a:pPr algn="ctr">
                <a:lnSpc>
                  <a:spcPts val="2025"/>
                </a:lnSpc>
              </a:pPr>
            </a:p>
          </p:txBody>
        </p:sp>
      </p:grpSp>
      <p:sp>
        <p:nvSpPr>
          <p:cNvPr name="Freeform 52" id="52"/>
          <p:cNvSpPr/>
          <p:nvPr/>
        </p:nvSpPr>
        <p:spPr>
          <a:xfrm flipH="false" flipV="false" rot="0">
            <a:off x="2874288" y="2791777"/>
            <a:ext cx="794530" cy="794530"/>
          </a:xfrm>
          <a:custGeom>
            <a:avLst/>
            <a:gdLst/>
            <a:ahLst/>
            <a:cxnLst/>
            <a:rect r="r" b="b" t="t" l="l"/>
            <a:pathLst>
              <a:path h="794530" w="794530">
                <a:moveTo>
                  <a:pt x="0" y="0"/>
                </a:moveTo>
                <a:lnTo>
                  <a:pt x="794530" y="0"/>
                </a:lnTo>
                <a:lnTo>
                  <a:pt x="794530" y="794530"/>
                </a:lnTo>
                <a:lnTo>
                  <a:pt x="0" y="79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3" id="53"/>
          <p:cNvSpPr/>
          <p:nvPr/>
        </p:nvSpPr>
        <p:spPr>
          <a:xfrm flipH="false" flipV="false" rot="0">
            <a:off x="5705600" y="2672783"/>
            <a:ext cx="1032518" cy="1032518"/>
          </a:xfrm>
          <a:custGeom>
            <a:avLst/>
            <a:gdLst/>
            <a:ahLst/>
            <a:cxnLst/>
            <a:rect r="r" b="b" t="t" l="l"/>
            <a:pathLst>
              <a:path h="1032518" w="1032518">
                <a:moveTo>
                  <a:pt x="0" y="0"/>
                </a:moveTo>
                <a:lnTo>
                  <a:pt x="1032518" y="0"/>
                </a:lnTo>
                <a:lnTo>
                  <a:pt x="1032518" y="1032518"/>
                </a:lnTo>
                <a:lnTo>
                  <a:pt x="0" y="10325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4" id="54"/>
          <p:cNvSpPr/>
          <p:nvPr/>
        </p:nvSpPr>
        <p:spPr>
          <a:xfrm flipH="false" flipV="false" rot="0">
            <a:off x="8674604" y="2672783"/>
            <a:ext cx="995119" cy="995119"/>
          </a:xfrm>
          <a:custGeom>
            <a:avLst/>
            <a:gdLst/>
            <a:ahLst/>
            <a:cxnLst/>
            <a:rect r="r" b="b" t="t" l="l"/>
            <a:pathLst>
              <a:path h="995119" w="995119">
                <a:moveTo>
                  <a:pt x="0" y="0"/>
                </a:moveTo>
                <a:lnTo>
                  <a:pt x="995120" y="0"/>
                </a:lnTo>
                <a:lnTo>
                  <a:pt x="995120" y="995119"/>
                </a:lnTo>
                <a:lnTo>
                  <a:pt x="0" y="995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5" id="55"/>
          <p:cNvSpPr/>
          <p:nvPr/>
        </p:nvSpPr>
        <p:spPr>
          <a:xfrm flipH="false" flipV="false" rot="0">
            <a:off x="11685371" y="2847167"/>
            <a:ext cx="873449" cy="646352"/>
          </a:xfrm>
          <a:custGeom>
            <a:avLst/>
            <a:gdLst/>
            <a:ahLst/>
            <a:cxnLst/>
            <a:rect r="r" b="b" t="t" l="l"/>
            <a:pathLst>
              <a:path h="646352" w="873449">
                <a:moveTo>
                  <a:pt x="0" y="0"/>
                </a:moveTo>
                <a:lnTo>
                  <a:pt x="873449" y="0"/>
                </a:lnTo>
                <a:lnTo>
                  <a:pt x="873449" y="646352"/>
                </a:lnTo>
                <a:lnTo>
                  <a:pt x="0" y="646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56" id="56"/>
          <p:cNvSpPr/>
          <p:nvPr/>
        </p:nvSpPr>
        <p:spPr>
          <a:xfrm flipH="false" flipV="false" rot="0">
            <a:off x="14797606" y="2788907"/>
            <a:ext cx="739292" cy="762872"/>
          </a:xfrm>
          <a:custGeom>
            <a:avLst/>
            <a:gdLst/>
            <a:ahLst/>
            <a:cxnLst/>
            <a:rect r="r" b="b" t="t" l="l"/>
            <a:pathLst>
              <a:path h="762872" w="739292">
                <a:moveTo>
                  <a:pt x="0" y="0"/>
                </a:moveTo>
                <a:lnTo>
                  <a:pt x="739293" y="0"/>
                </a:lnTo>
                <a:lnTo>
                  <a:pt x="739293" y="762872"/>
                </a:lnTo>
                <a:lnTo>
                  <a:pt x="0" y="7628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57" id="57"/>
          <p:cNvSpPr txBox="true"/>
          <p:nvPr/>
        </p:nvSpPr>
        <p:spPr>
          <a:xfrm rot="0">
            <a:off x="2828214" y="716045"/>
            <a:ext cx="12427518" cy="1066800"/>
          </a:xfrm>
          <a:prstGeom prst="rect">
            <a:avLst/>
          </a:prstGeom>
        </p:spPr>
        <p:txBody>
          <a:bodyPr anchor="t" rtlCol="false" tIns="0" lIns="0" bIns="0" rIns="0">
            <a:spAutoFit/>
          </a:bodyPr>
          <a:lstStyle/>
          <a:p>
            <a:pPr algn="ctr">
              <a:lnSpc>
                <a:spcPts val="8307"/>
              </a:lnSpc>
            </a:pPr>
            <a:r>
              <a:rPr lang="en-US" b="true" sz="6923">
                <a:solidFill>
                  <a:srgbClr val="201F1F"/>
                </a:solidFill>
                <a:latin typeface="Public Sans Bold"/>
                <a:ea typeface="Public Sans Bold"/>
                <a:cs typeface="Public Sans Bold"/>
                <a:sym typeface="Public Sans Bold"/>
              </a:rPr>
              <a:t>PORTER’S 5 FORCES</a:t>
            </a:r>
          </a:p>
        </p:txBody>
      </p:sp>
      <p:sp>
        <p:nvSpPr>
          <p:cNvPr name="TextBox 58" id="58"/>
          <p:cNvSpPr txBox="true"/>
          <p:nvPr/>
        </p:nvSpPr>
        <p:spPr>
          <a:xfrm rot="0">
            <a:off x="1840675" y="4018190"/>
            <a:ext cx="2861756" cy="711760"/>
          </a:xfrm>
          <a:prstGeom prst="rect">
            <a:avLst/>
          </a:prstGeom>
        </p:spPr>
        <p:txBody>
          <a:bodyPr anchor="t" rtlCol="false" tIns="0" lIns="0" bIns="0" rIns="0">
            <a:spAutoFit/>
          </a:bodyPr>
          <a:lstStyle/>
          <a:p>
            <a:pPr algn="ctr">
              <a:lnSpc>
                <a:spcPts val="2804"/>
              </a:lnSpc>
            </a:pPr>
            <a:r>
              <a:rPr lang="en-US" b="true" sz="2337">
                <a:solidFill>
                  <a:srgbClr val="FF3131"/>
                </a:solidFill>
                <a:latin typeface="Public Sans Bold"/>
                <a:ea typeface="Public Sans Bold"/>
                <a:cs typeface="Public Sans Bold"/>
                <a:sym typeface="Public Sans Bold"/>
              </a:rPr>
              <a:t>1. THREAT OF NEW ENTRANTS:</a:t>
            </a:r>
          </a:p>
        </p:txBody>
      </p:sp>
      <p:sp>
        <p:nvSpPr>
          <p:cNvPr name="TextBox 59" id="59"/>
          <p:cNvSpPr txBox="true"/>
          <p:nvPr/>
        </p:nvSpPr>
        <p:spPr>
          <a:xfrm rot="0">
            <a:off x="4925659" y="3896345"/>
            <a:ext cx="2559780" cy="948540"/>
          </a:xfrm>
          <a:prstGeom prst="rect">
            <a:avLst/>
          </a:prstGeom>
        </p:spPr>
        <p:txBody>
          <a:bodyPr anchor="t" rtlCol="false" tIns="0" lIns="0" bIns="0" rIns="0">
            <a:spAutoFit/>
          </a:bodyPr>
          <a:lstStyle/>
          <a:p>
            <a:pPr algn="ctr">
              <a:lnSpc>
                <a:spcPts val="2517"/>
              </a:lnSpc>
            </a:pPr>
            <a:r>
              <a:rPr lang="en-US" b="true" sz="2098">
                <a:solidFill>
                  <a:srgbClr val="1E1C1F"/>
                </a:solidFill>
                <a:latin typeface="Public Sans Bold"/>
                <a:ea typeface="Public Sans Bold"/>
                <a:cs typeface="Public Sans Bold"/>
                <a:sym typeface="Public Sans Bold"/>
              </a:rPr>
              <a:t>2. BARGAINING POWER OF SUPPLIERS</a:t>
            </a:r>
          </a:p>
        </p:txBody>
      </p:sp>
      <p:sp>
        <p:nvSpPr>
          <p:cNvPr name="TextBox 60" id="60"/>
          <p:cNvSpPr txBox="true"/>
          <p:nvPr/>
        </p:nvSpPr>
        <p:spPr>
          <a:xfrm rot="0">
            <a:off x="7921180" y="3984236"/>
            <a:ext cx="2501968" cy="966272"/>
          </a:xfrm>
          <a:prstGeom prst="rect">
            <a:avLst/>
          </a:prstGeom>
        </p:spPr>
        <p:txBody>
          <a:bodyPr anchor="t" rtlCol="false" tIns="0" lIns="0" bIns="0" rIns="0">
            <a:spAutoFit/>
          </a:bodyPr>
          <a:lstStyle/>
          <a:p>
            <a:pPr algn="ctr">
              <a:lnSpc>
                <a:spcPts val="2533"/>
              </a:lnSpc>
            </a:pPr>
            <a:r>
              <a:rPr lang="en-US" b="true" sz="2110">
                <a:solidFill>
                  <a:srgbClr val="FFFFFF"/>
                </a:solidFill>
                <a:latin typeface="Public Sans Bold"/>
                <a:ea typeface="Public Sans Bold"/>
                <a:cs typeface="Public Sans Bold"/>
                <a:sym typeface="Public Sans Bold"/>
              </a:rPr>
              <a:t>3. BARGAINING POWER OF BUYERS</a:t>
            </a:r>
          </a:p>
        </p:txBody>
      </p:sp>
      <p:sp>
        <p:nvSpPr>
          <p:cNvPr name="TextBox 61" id="61"/>
          <p:cNvSpPr txBox="true"/>
          <p:nvPr/>
        </p:nvSpPr>
        <p:spPr>
          <a:xfrm rot="0">
            <a:off x="10886863" y="4027715"/>
            <a:ext cx="2470465" cy="704850"/>
          </a:xfrm>
          <a:prstGeom prst="rect">
            <a:avLst/>
          </a:prstGeom>
        </p:spPr>
        <p:txBody>
          <a:bodyPr anchor="t" rtlCol="false" tIns="0" lIns="0" bIns="0" rIns="0">
            <a:spAutoFit/>
          </a:bodyPr>
          <a:lstStyle/>
          <a:p>
            <a:pPr algn="ctr">
              <a:lnSpc>
                <a:spcPts val="2784"/>
              </a:lnSpc>
            </a:pPr>
            <a:r>
              <a:rPr lang="en-US" b="true" sz="2320">
                <a:solidFill>
                  <a:srgbClr val="910C00"/>
                </a:solidFill>
                <a:latin typeface="Public Sans Bold"/>
                <a:ea typeface="Public Sans Bold"/>
                <a:cs typeface="Public Sans Bold"/>
                <a:sym typeface="Public Sans Bold"/>
              </a:rPr>
              <a:t>4. THREAT OF SUBSTITUTES</a:t>
            </a:r>
          </a:p>
        </p:txBody>
      </p:sp>
      <p:sp>
        <p:nvSpPr>
          <p:cNvPr name="TextBox 62" id="62"/>
          <p:cNvSpPr txBox="true"/>
          <p:nvPr/>
        </p:nvSpPr>
        <p:spPr>
          <a:xfrm rot="0">
            <a:off x="13749759" y="4018190"/>
            <a:ext cx="2557500" cy="711760"/>
          </a:xfrm>
          <a:prstGeom prst="rect">
            <a:avLst/>
          </a:prstGeom>
        </p:spPr>
        <p:txBody>
          <a:bodyPr anchor="t" rtlCol="false" tIns="0" lIns="0" bIns="0" rIns="0">
            <a:spAutoFit/>
          </a:bodyPr>
          <a:lstStyle/>
          <a:p>
            <a:pPr algn="ctr">
              <a:lnSpc>
                <a:spcPts val="2778"/>
              </a:lnSpc>
            </a:pPr>
            <a:r>
              <a:rPr lang="en-US" b="true" sz="2315">
                <a:solidFill>
                  <a:srgbClr val="FAC541"/>
                </a:solidFill>
                <a:latin typeface="Public Sans Bold"/>
                <a:ea typeface="Public Sans Bold"/>
                <a:cs typeface="Public Sans Bold"/>
                <a:sym typeface="Public Sans Bold"/>
              </a:rPr>
              <a:t>5.COMPETETIVE RIVALRY</a:t>
            </a:r>
          </a:p>
        </p:txBody>
      </p:sp>
      <p:sp>
        <p:nvSpPr>
          <p:cNvPr name="TextBox 63" id="63"/>
          <p:cNvSpPr txBox="true"/>
          <p:nvPr/>
        </p:nvSpPr>
        <p:spPr>
          <a:xfrm rot="0">
            <a:off x="5017921" y="5258100"/>
            <a:ext cx="2467519" cy="3438525"/>
          </a:xfrm>
          <a:prstGeom prst="rect">
            <a:avLst/>
          </a:prstGeom>
        </p:spPr>
        <p:txBody>
          <a:bodyPr anchor="t" rtlCol="false" tIns="0" lIns="0" bIns="0" rIns="0">
            <a:spAutoFit/>
          </a:bodyPr>
          <a:lstStyle/>
          <a:p>
            <a:pPr algn="ctr">
              <a:lnSpc>
                <a:spcPts val="2700"/>
              </a:lnSpc>
            </a:pPr>
            <a:r>
              <a:rPr lang="en-US" sz="2250" b="true">
                <a:solidFill>
                  <a:srgbClr val="000000"/>
                </a:solidFill>
                <a:latin typeface="Public Sans Bold"/>
                <a:ea typeface="Public Sans Bold"/>
                <a:cs typeface="Public Sans Bold"/>
                <a:sym typeface="Public Sans Bold"/>
              </a:rPr>
              <a:t>Moderate</a:t>
            </a:r>
          </a:p>
          <a:p>
            <a:pPr algn="ctr">
              <a:lnSpc>
                <a:spcPts val="2700"/>
              </a:lnSpc>
            </a:pPr>
          </a:p>
          <a:p>
            <a:pPr algn="ctr">
              <a:lnSpc>
                <a:spcPts val="2700"/>
              </a:lnSpc>
            </a:pPr>
            <a:r>
              <a:rPr lang="en-US" sz="2250" b="true">
                <a:solidFill>
                  <a:srgbClr val="000000"/>
                </a:solidFill>
                <a:latin typeface="Public Sans Bold"/>
                <a:ea typeface="Public Sans Bold"/>
                <a:cs typeface="Public Sans Bold"/>
                <a:sym typeface="Public Sans Bold"/>
              </a:rPr>
              <a:t>After IndoMart’s Entry:</a:t>
            </a:r>
          </a:p>
          <a:p>
            <a:pPr algn="ctr">
              <a:lnSpc>
                <a:spcPts val="2700"/>
              </a:lnSpc>
            </a:pPr>
            <a:r>
              <a:rPr lang="en-US" sz="2250" b="true">
                <a:solidFill>
                  <a:srgbClr val="000000"/>
                </a:solidFill>
                <a:latin typeface="Public Sans Bold"/>
                <a:ea typeface="Public Sans Bold"/>
                <a:cs typeface="Public Sans Bold"/>
                <a:sym typeface="Public Sans Bold"/>
              </a:rPr>
              <a:t>1)Combined Buying power increase</a:t>
            </a:r>
          </a:p>
          <a:p>
            <a:pPr algn="ctr">
              <a:lnSpc>
                <a:spcPts val="2700"/>
              </a:lnSpc>
            </a:pPr>
            <a:r>
              <a:rPr lang="en-US" b="true" sz="2250">
                <a:solidFill>
                  <a:srgbClr val="000000"/>
                </a:solidFill>
                <a:latin typeface="Public Sans Bold"/>
                <a:ea typeface="Public Sans Bold"/>
                <a:cs typeface="Public Sans Bold"/>
                <a:sym typeface="Public Sans Bold"/>
              </a:rPr>
              <a:t>2)Supplier Dependance Increase</a:t>
            </a:r>
          </a:p>
        </p:txBody>
      </p:sp>
      <p:sp>
        <p:nvSpPr>
          <p:cNvPr name="TextBox 64" id="64"/>
          <p:cNvSpPr txBox="true"/>
          <p:nvPr/>
        </p:nvSpPr>
        <p:spPr>
          <a:xfrm rot="0">
            <a:off x="2186330" y="5116848"/>
            <a:ext cx="2136355" cy="3905309"/>
          </a:xfrm>
          <a:prstGeom prst="rect">
            <a:avLst/>
          </a:prstGeom>
        </p:spPr>
        <p:txBody>
          <a:bodyPr anchor="t" rtlCol="false" tIns="0" lIns="0" bIns="0" rIns="0">
            <a:spAutoFit/>
          </a:bodyPr>
          <a:lstStyle/>
          <a:p>
            <a:pPr algn="ctr">
              <a:lnSpc>
                <a:spcPts val="3146"/>
              </a:lnSpc>
            </a:pPr>
            <a:r>
              <a:rPr lang="en-US" sz="2247" b="true">
                <a:solidFill>
                  <a:srgbClr val="000000"/>
                </a:solidFill>
                <a:latin typeface="Roboto Bold"/>
                <a:ea typeface="Roboto Bold"/>
                <a:cs typeface="Roboto Bold"/>
                <a:sym typeface="Roboto Bold"/>
              </a:rPr>
              <a:t>Low</a:t>
            </a:r>
            <a:r>
              <a:rPr lang="en-US" sz="2247">
                <a:solidFill>
                  <a:srgbClr val="000000"/>
                </a:solidFill>
                <a:latin typeface="Roboto"/>
                <a:ea typeface="Roboto"/>
                <a:cs typeface="Roboto"/>
                <a:sym typeface="Roboto"/>
              </a:rPr>
              <a:t> </a:t>
            </a:r>
          </a:p>
          <a:p>
            <a:pPr algn="ctr">
              <a:lnSpc>
                <a:spcPts val="3146"/>
              </a:lnSpc>
            </a:pPr>
          </a:p>
          <a:p>
            <a:pPr algn="ctr">
              <a:lnSpc>
                <a:spcPts val="3146"/>
              </a:lnSpc>
            </a:pPr>
            <a:r>
              <a:rPr lang="en-US" sz="2247">
                <a:solidFill>
                  <a:srgbClr val="000000"/>
                </a:solidFill>
                <a:latin typeface="Roboto"/>
                <a:ea typeface="Roboto"/>
                <a:cs typeface="Roboto"/>
                <a:sym typeface="Roboto"/>
              </a:rPr>
              <a:t>A</a:t>
            </a:r>
            <a:r>
              <a:rPr lang="en-US" sz="2247" b="true">
                <a:solidFill>
                  <a:srgbClr val="000000"/>
                </a:solidFill>
                <a:latin typeface="Roboto Bold"/>
                <a:ea typeface="Roboto Bold"/>
                <a:cs typeface="Roboto Bold"/>
                <a:sym typeface="Roboto Bold"/>
              </a:rPr>
              <a:t>fter IndoMart’s Entry:</a:t>
            </a:r>
          </a:p>
          <a:p>
            <a:pPr algn="ctr">
              <a:lnSpc>
                <a:spcPts val="3146"/>
              </a:lnSpc>
            </a:pPr>
            <a:r>
              <a:rPr lang="en-US" sz="2247" b="true">
                <a:solidFill>
                  <a:srgbClr val="000000"/>
                </a:solidFill>
                <a:latin typeface="Roboto Bold"/>
                <a:ea typeface="Roboto Bold"/>
                <a:cs typeface="Roboto Bold"/>
                <a:sym typeface="Roboto Bold"/>
              </a:rPr>
              <a:t>1)Increase competitive pressure</a:t>
            </a:r>
          </a:p>
          <a:p>
            <a:pPr algn="ctr">
              <a:lnSpc>
                <a:spcPts val="3146"/>
              </a:lnSpc>
            </a:pPr>
            <a:r>
              <a:rPr lang="en-US" b="true" sz="2247">
                <a:solidFill>
                  <a:srgbClr val="000000"/>
                </a:solidFill>
                <a:latin typeface="Roboto Bold"/>
                <a:ea typeface="Roboto Bold"/>
                <a:cs typeface="Roboto Bold"/>
                <a:sym typeface="Roboto Bold"/>
              </a:rPr>
              <a:t>2)Could attract further foreign players</a:t>
            </a:r>
          </a:p>
        </p:txBody>
      </p:sp>
      <p:sp>
        <p:nvSpPr>
          <p:cNvPr name="TextBox 65" id="65"/>
          <p:cNvSpPr txBox="true"/>
          <p:nvPr/>
        </p:nvSpPr>
        <p:spPr>
          <a:xfrm rot="0">
            <a:off x="13980180" y="5261704"/>
            <a:ext cx="2232083" cy="4086225"/>
          </a:xfrm>
          <a:prstGeom prst="rect">
            <a:avLst/>
          </a:prstGeom>
        </p:spPr>
        <p:txBody>
          <a:bodyPr anchor="t" rtlCol="false" tIns="0" lIns="0" bIns="0" rIns="0">
            <a:spAutoFit/>
          </a:bodyPr>
          <a:lstStyle/>
          <a:p>
            <a:pPr algn="ctr">
              <a:lnSpc>
                <a:spcPts val="3149"/>
              </a:lnSpc>
            </a:pPr>
            <a:r>
              <a:rPr lang="en-US" sz="2250" b="true">
                <a:solidFill>
                  <a:srgbClr val="000000"/>
                </a:solidFill>
                <a:latin typeface="Roboto Bold"/>
                <a:ea typeface="Roboto Bold"/>
                <a:cs typeface="Roboto Bold"/>
                <a:sym typeface="Roboto Bold"/>
              </a:rPr>
              <a:t>High</a:t>
            </a:r>
          </a:p>
          <a:p>
            <a:pPr algn="ctr">
              <a:lnSpc>
                <a:spcPts val="3828"/>
              </a:lnSpc>
            </a:pPr>
          </a:p>
          <a:p>
            <a:pPr algn="ctr">
              <a:lnSpc>
                <a:spcPts val="3149"/>
              </a:lnSpc>
            </a:pPr>
            <a:r>
              <a:rPr lang="en-US" sz="2250" b="true">
                <a:solidFill>
                  <a:srgbClr val="000000"/>
                </a:solidFill>
                <a:latin typeface="Roboto Bold"/>
                <a:ea typeface="Roboto Bold"/>
                <a:cs typeface="Roboto Bold"/>
                <a:sym typeface="Roboto Bold"/>
              </a:rPr>
              <a:t>After IndoMart’s Acquisition:</a:t>
            </a:r>
          </a:p>
          <a:p>
            <a:pPr algn="ctr">
              <a:lnSpc>
                <a:spcPts val="3149"/>
              </a:lnSpc>
            </a:pPr>
            <a:r>
              <a:rPr lang="en-US" sz="2250" b="true">
                <a:solidFill>
                  <a:srgbClr val="000000"/>
                </a:solidFill>
                <a:latin typeface="Roboto Bold"/>
                <a:ea typeface="Roboto Bold"/>
                <a:cs typeface="Roboto Bold"/>
                <a:sym typeface="Roboto Bold"/>
              </a:rPr>
              <a:t>1)Intense in certain locations</a:t>
            </a:r>
          </a:p>
          <a:p>
            <a:pPr algn="ctr">
              <a:lnSpc>
                <a:spcPts val="3149"/>
              </a:lnSpc>
            </a:pPr>
            <a:r>
              <a:rPr lang="en-US" sz="2250" b="true">
                <a:solidFill>
                  <a:srgbClr val="000000"/>
                </a:solidFill>
                <a:latin typeface="Roboto Bold"/>
                <a:ea typeface="Roboto Bold"/>
                <a:cs typeface="Roboto Bold"/>
                <a:sym typeface="Roboto Bold"/>
              </a:rPr>
              <a:t>2)Need of differentiation for BharatMart</a:t>
            </a:r>
          </a:p>
          <a:p>
            <a:pPr algn="ctr">
              <a:lnSpc>
                <a:spcPts val="3149"/>
              </a:lnSpc>
              <a:spcBef>
                <a:spcPct val="0"/>
              </a:spcBef>
            </a:pPr>
          </a:p>
        </p:txBody>
      </p:sp>
      <p:sp>
        <p:nvSpPr>
          <p:cNvPr name="TextBox 66" id="66"/>
          <p:cNvSpPr txBox="true"/>
          <p:nvPr/>
        </p:nvSpPr>
        <p:spPr>
          <a:xfrm rot="0">
            <a:off x="7995573" y="5261704"/>
            <a:ext cx="2268437" cy="3600450"/>
          </a:xfrm>
          <a:prstGeom prst="rect">
            <a:avLst/>
          </a:prstGeom>
        </p:spPr>
        <p:txBody>
          <a:bodyPr anchor="t" rtlCol="false" tIns="0" lIns="0" bIns="0" rIns="0">
            <a:spAutoFit/>
          </a:bodyPr>
          <a:lstStyle/>
          <a:p>
            <a:pPr algn="ctr">
              <a:lnSpc>
                <a:spcPts val="3149"/>
              </a:lnSpc>
            </a:pPr>
            <a:r>
              <a:rPr lang="en-US" sz="2250" b="true">
                <a:solidFill>
                  <a:srgbClr val="000000"/>
                </a:solidFill>
                <a:latin typeface="Roboto Bold"/>
                <a:ea typeface="Roboto Bold"/>
                <a:cs typeface="Roboto Bold"/>
                <a:sym typeface="Roboto Bold"/>
              </a:rPr>
              <a:t>High</a:t>
            </a:r>
          </a:p>
          <a:p>
            <a:pPr algn="ctr">
              <a:lnSpc>
                <a:spcPts val="3149"/>
              </a:lnSpc>
            </a:pPr>
          </a:p>
          <a:p>
            <a:pPr algn="ctr">
              <a:lnSpc>
                <a:spcPts val="3149"/>
              </a:lnSpc>
            </a:pPr>
            <a:r>
              <a:rPr lang="en-US" sz="2250" b="true">
                <a:solidFill>
                  <a:srgbClr val="000000"/>
                </a:solidFill>
                <a:latin typeface="Roboto Bold"/>
                <a:ea typeface="Roboto Bold"/>
                <a:cs typeface="Roboto Bold"/>
                <a:sym typeface="Roboto Bold"/>
              </a:rPr>
              <a:t>After IndoMart’s Entry:</a:t>
            </a:r>
          </a:p>
          <a:p>
            <a:pPr algn="ctr">
              <a:lnSpc>
                <a:spcPts val="3149"/>
              </a:lnSpc>
            </a:pPr>
            <a:r>
              <a:rPr lang="en-US" sz="2250" b="true">
                <a:solidFill>
                  <a:srgbClr val="000000"/>
                </a:solidFill>
                <a:latin typeface="Roboto Bold"/>
                <a:ea typeface="Roboto Bold"/>
                <a:cs typeface="Roboto Bold"/>
                <a:sym typeface="Roboto Bold"/>
              </a:rPr>
              <a:t>1)Competitive Pricing</a:t>
            </a:r>
          </a:p>
          <a:p>
            <a:pPr algn="ctr">
              <a:lnSpc>
                <a:spcPts val="3149"/>
              </a:lnSpc>
              <a:spcBef>
                <a:spcPct val="0"/>
              </a:spcBef>
            </a:pPr>
            <a:r>
              <a:rPr lang="en-US" b="true" sz="2250">
                <a:solidFill>
                  <a:srgbClr val="000000"/>
                </a:solidFill>
                <a:latin typeface="Roboto Bold"/>
                <a:ea typeface="Roboto Bold"/>
                <a:cs typeface="Roboto Bold"/>
                <a:sym typeface="Roboto Bold"/>
              </a:rPr>
              <a:t>2)Wider choices for customer to choose from</a:t>
            </a:r>
          </a:p>
        </p:txBody>
      </p:sp>
      <p:sp>
        <p:nvSpPr>
          <p:cNvPr name="TextBox 67" id="67"/>
          <p:cNvSpPr txBox="true"/>
          <p:nvPr/>
        </p:nvSpPr>
        <p:spPr>
          <a:xfrm rot="0">
            <a:off x="10861788" y="5261704"/>
            <a:ext cx="2631316" cy="3817798"/>
          </a:xfrm>
          <a:prstGeom prst="rect">
            <a:avLst/>
          </a:prstGeom>
        </p:spPr>
        <p:txBody>
          <a:bodyPr anchor="t" rtlCol="false" tIns="0" lIns="0" bIns="0" rIns="0">
            <a:spAutoFit/>
          </a:bodyPr>
          <a:lstStyle/>
          <a:p>
            <a:pPr algn="ctr">
              <a:lnSpc>
                <a:spcPts val="3004"/>
              </a:lnSpc>
            </a:pPr>
            <a:r>
              <a:rPr lang="en-US" sz="2145" b="true">
                <a:solidFill>
                  <a:srgbClr val="000000"/>
                </a:solidFill>
                <a:latin typeface="Roboto Bold"/>
                <a:ea typeface="Roboto Bold"/>
                <a:cs typeface="Roboto Bold"/>
                <a:sym typeface="Roboto Bold"/>
              </a:rPr>
              <a:t>Moderate</a:t>
            </a:r>
            <a:r>
              <a:rPr lang="en-US" sz="2145">
                <a:solidFill>
                  <a:srgbClr val="000000"/>
                </a:solidFill>
                <a:latin typeface="Roboto"/>
                <a:ea typeface="Roboto"/>
                <a:cs typeface="Roboto"/>
                <a:sym typeface="Roboto"/>
              </a:rPr>
              <a:t> </a:t>
            </a:r>
          </a:p>
          <a:p>
            <a:pPr algn="ctr">
              <a:lnSpc>
                <a:spcPts val="3004"/>
              </a:lnSpc>
            </a:pPr>
          </a:p>
          <a:p>
            <a:pPr algn="ctr">
              <a:lnSpc>
                <a:spcPts val="3004"/>
              </a:lnSpc>
            </a:pPr>
            <a:r>
              <a:rPr lang="en-US" sz="2145" b="true">
                <a:solidFill>
                  <a:srgbClr val="000000"/>
                </a:solidFill>
                <a:latin typeface="Roboto Bold"/>
                <a:ea typeface="Roboto Bold"/>
                <a:cs typeface="Roboto Bold"/>
                <a:sym typeface="Roboto Bold"/>
              </a:rPr>
              <a:t>After IndoMart’s Entry:</a:t>
            </a:r>
          </a:p>
          <a:p>
            <a:pPr algn="ctr">
              <a:lnSpc>
                <a:spcPts val="3004"/>
              </a:lnSpc>
            </a:pPr>
            <a:r>
              <a:rPr lang="en-US" sz="2145" b="true">
                <a:solidFill>
                  <a:srgbClr val="000000"/>
                </a:solidFill>
                <a:latin typeface="Roboto Bold"/>
                <a:ea typeface="Roboto Bold"/>
                <a:cs typeface="Roboto Bold"/>
                <a:sym typeface="Roboto Bold"/>
              </a:rPr>
              <a:t>1)Not significant unless they launch new product</a:t>
            </a:r>
          </a:p>
          <a:p>
            <a:pPr algn="ctr">
              <a:lnSpc>
                <a:spcPts val="3004"/>
              </a:lnSpc>
            </a:pPr>
            <a:r>
              <a:rPr lang="en-US" sz="2145" b="true">
                <a:solidFill>
                  <a:srgbClr val="000000"/>
                </a:solidFill>
                <a:latin typeface="Roboto Bold"/>
                <a:ea typeface="Roboto Bold"/>
                <a:cs typeface="Roboto Bold"/>
                <a:sym typeface="Roboto Bold"/>
              </a:rPr>
              <a:t>2)Effect on online grocery growth</a:t>
            </a:r>
          </a:p>
          <a:p>
            <a:pPr algn="ctr">
              <a:lnSpc>
                <a:spcPts val="3004"/>
              </a:lnSpc>
              <a:spcBef>
                <a:spcPct val="0"/>
              </a:spcBef>
            </a:pPr>
          </a:p>
        </p:txBody>
      </p:sp>
      <p:grpSp>
        <p:nvGrpSpPr>
          <p:cNvPr name="Group 68" id="68"/>
          <p:cNvGrpSpPr/>
          <p:nvPr/>
        </p:nvGrpSpPr>
        <p:grpSpPr>
          <a:xfrm rot="-5400000">
            <a:off x="-2876583" y="5916808"/>
            <a:ext cx="7831764" cy="145763"/>
            <a:chOff x="0" y="0"/>
            <a:chExt cx="2040071" cy="37969"/>
          </a:xfrm>
        </p:grpSpPr>
        <p:sp>
          <p:nvSpPr>
            <p:cNvPr name="Freeform 69" id="69"/>
            <p:cNvSpPr/>
            <p:nvPr/>
          </p:nvSpPr>
          <p:spPr>
            <a:xfrm flipH="false" flipV="false" rot="0">
              <a:off x="0" y="0"/>
              <a:ext cx="2040071" cy="37969"/>
            </a:xfrm>
            <a:custGeom>
              <a:avLst/>
              <a:gdLst/>
              <a:ahLst/>
              <a:cxnLst/>
              <a:rect r="r" b="b" t="t" l="l"/>
              <a:pathLst>
                <a:path h="37969" w="2040071">
                  <a:moveTo>
                    <a:pt x="18985" y="0"/>
                  </a:moveTo>
                  <a:lnTo>
                    <a:pt x="2021086" y="0"/>
                  </a:lnTo>
                  <a:cubicBezTo>
                    <a:pt x="2026121" y="0"/>
                    <a:pt x="2030950" y="2000"/>
                    <a:pt x="2034510" y="5560"/>
                  </a:cubicBezTo>
                  <a:cubicBezTo>
                    <a:pt x="2038071" y="9121"/>
                    <a:pt x="2040071" y="13950"/>
                    <a:pt x="2040071" y="18985"/>
                  </a:cubicBezTo>
                  <a:lnTo>
                    <a:pt x="2040071" y="18985"/>
                  </a:lnTo>
                  <a:cubicBezTo>
                    <a:pt x="2040071" y="24020"/>
                    <a:pt x="2038071" y="28848"/>
                    <a:pt x="2034510" y="32409"/>
                  </a:cubicBezTo>
                  <a:cubicBezTo>
                    <a:pt x="2030950" y="35969"/>
                    <a:pt x="2026121" y="37969"/>
                    <a:pt x="2021086"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2DBA61"/>
            </a:solidFill>
          </p:spPr>
        </p:sp>
        <p:sp>
          <p:nvSpPr>
            <p:cNvPr name="TextBox 70" id="70"/>
            <p:cNvSpPr txBox="true"/>
            <p:nvPr/>
          </p:nvSpPr>
          <p:spPr>
            <a:xfrm>
              <a:off x="0" y="-47625"/>
              <a:ext cx="2040071" cy="85594"/>
            </a:xfrm>
            <a:prstGeom prst="rect">
              <a:avLst/>
            </a:prstGeom>
          </p:spPr>
          <p:txBody>
            <a:bodyPr anchor="ctr" rtlCol="false" tIns="50800" lIns="50800" bIns="50800" rIns="50800"/>
            <a:lstStyle/>
            <a:p>
              <a:pPr algn="ctr">
                <a:lnSpc>
                  <a:spcPts val="2659"/>
                </a:lnSpc>
                <a:spcBef>
                  <a:spcPct val="0"/>
                </a:spcBef>
              </a:pPr>
            </a:p>
          </p:txBody>
        </p:sp>
      </p:grpSp>
      <p:grpSp>
        <p:nvGrpSpPr>
          <p:cNvPr name="Group 71" id="71"/>
          <p:cNvGrpSpPr/>
          <p:nvPr/>
        </p:nvGrpSpPr>
        <p:grpSpPr>
          <a:xfrm rot="-5400000">
            <a:off x="-1512262" y="4180548"/>
            <a:ext cx="5103122" cy="145763"/>
            <a:chOff x="0" y="0"/>
            <a:chExt cx="1329296" cy="37969"/>
          </a:xfrm>
        </p:grpSpPr>
        <p:sp>
          <p:nvSpPr>
            <p:cNvPr name="Freeform 72" id="72"/>
            <p:cNvSpPr/>
            <p:nvPr/>
          </p:nvSpPr>
          <p:spPr>
            <a:xfrm flipH="false" flipV="false" rot="0">
              <a:off x="0" y="0"/>
              <a:ext cx="1329296" cy="37969"/>
            </a:xfrm>
            <a:custGeom>
              <a:avLst/>
              <a:gdLst/>
              <a:ahLst/>
              <a:cxnLst/>
              <a:rect r="r" b="b" t="t" l="l"/>
              <a:pathLst>
                <a:path h="37969" w="1329296">
                  <a:moveTo>
                    <a:pt x="18985" y="0"/>
                  </a:moveTo>
                  <a:lnTo>
                    <a:pt x="1310311" y="0"/>
                  </a:lnTo>
                  <a:cubicBezTo>
                    <a:pt x="1315346" y="0"/>
                    <a:pt x="1320175" y="2000"/>
                    <a:pt x="1323735" y="5560"/>
                  </a:cubicBezTo>
                  <a:cubicBezTo>
                    <a:pt x="1327295" y="9121"/>
                    <a:pt x="1329296" y="13950"/>
                    <a:pt x="1329296" y="18985"/>
                  </a:cubicBezTo>
                  <a:lnTo>
                    <a:pt x="1329296" y="18985"/>
                  </a:lnTo>
                  <a:cubicBezTo>
                    <a:pt x="1329296" y="24020"/>
                    <a:pt x="1327295" y="28848"/>
                    <a:pt x="1323735" y="32409"/>
                  </a:cubicBezTo>
                  <a:cubicBezTo>
                    <a:pt x="1320175" y="35969"/>
                    <a:pt x="1315346" y="37969"/>
                    <a:pt x="1310311" y="37969"/>
                  </a:cubicBezTo>
                  <a:lnTo>
                    <a:pt x="18985" y="37969"/>
                  </a:lnTo>
                  <a:cubicBezTo>
                    <a:pt x="13950" y="37969"/>
                    <a:pt x="9121" y="35969"/>
                    <a:pt x="5560" y="32409"/>
                  </a:cubicBezTo>
                  <a:cubicBezTo>
                    <a:pt x="2000" y="28848"/>
                    <a:pt x="0" y="24020"/>
                    <a:pt x="0" y="18985"/>
                  </a:cubicBezTo>
                  <a:lnTo>
                    <a:pt x="0" y="18985"/>
                  </a:lnTo>
                  <a:cubicBezTo>
                    <a:pt x="0" y="13950"/>
                    <a:pt x="2000" y="9121"/>
                    <a:pt x="5560" y="5560"/>
                  </a:cubicBezTo>
                  <a:cubicBezTo>
                    <a:pt x="9121" y="2000"/>
                    <a:pt x="13950" y="0"/>
                    <a:pt x="18985" y="0"/>
                  </a:cubicBezTo>
                  <a:close/>
                </a:path>
              </a:pathLst>
            </a:custGeom>
            <a:solidFill>
              <a:srgbClr val="121212"/>
            </a:solidFill>
          </p:spPr>
        </p:sp>
        <p:sp>
          <p:nvSpPr>
            <p:cNvPr name="TextBox 73" id="73"/>
            <p:cNvSpPr txBox="true"/>
            <p:nvPr/>
          </p:nvSpPr>
          <p:spPr>
            <a:xfrm>
              <a:off x="0" y="-47625"/>
              <a:ext cx="1329296" cy="85594"/>
            </a:xfrm>
            <a:prstGeom prst="rect">
              <a:avLst/>
            </a:prstGeom>
          </p:spPr>
          <p:txBody>
            <a:bodyPr anchor="ctr" rtlCol="false" tIns="50800" lIns="50800" bIns="50800" rIns="50800"/>
            <a:lstStyle/>
            <a:p>
              <a:pPr algn="ctr">
                <a:lnSpc>
                  <a:spcPts val="2659"/>
                </a:lnSpc>
                <a:spcBef>
                  <a:spcPct val="0"/>
                </a:spcBef>
              </a:pPr>
            </a:p>
          </p:txBody>
        </p:sp>
      </p:grpSp>
      <p:sp>
        <p:nvSpPr>
          <p:cNvPr name="Freeform 74" id="74"/>
          <p:cNvSpPr/>
          <p:nvPr/>
        </p:nvSpPr>
        <p:spPr>
          <a:xfrm flipH="false" flipV="false" rot="0">
            <a:off x="788222" y="6617121"/>
            <a:ext cx="480957" cy="480957"/>
          </a:xfrm>
          <a:custGeom>
            <a:avLst/>
            <a:gdLst/>
            <a:ahLst/>
            <a:cxnLst/>
            <a:rect r="r" b="b" t="t" l="l"/>
            <a:pathLst>
              <a:path h="480957" w="480957">
                <a:moveTo>
                  <a:pt x="0" y="0"/>
                </a:moveTo>
                <a:lnTo>
                  <a:pt x="480956" y="0"/>
                </a:lnTo>
                <a:lnTo>
                  <a:pt x="480956" y="480957"/>
                </a:lnTo>
                <a:lnTo>
                  <a:pt x="0" y="4809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75" id="75"/>
          <p:cNvSpPr/>
          <p:nvPr/>
        </p:nvSpPr>
        <p:spPr>
          <a:xfrm flipH="false" flipV="false" rot="0">
            <a:off x="14407762" y="-3171977"/>
            <a:ext cx="6924964" cy="5522658"/>
          </a:xfrm>
          <a:custGeom>
            <a:avLst/>
            <a:gdLst/>
            <a:ahLst/>
            <a:cxnLst/>
            <a:rect r="r" b="b" t="t" l="l"/>
            <a:pathLst>
              <a:path h="5522658" w="6924964">
                <a:moveTo>
                  <a:pt x="0" y="0"/>
                </a:moveTo>
                <a:lnTo>
                  <a:pt x="6924964" y="0"/>
                </a:lnTo>
                <a:lnTo>
                  <a:pt x="6924964" y="5522658"/>
                </a:lnTo>
                <a:lnTo>
                  <a:pt x="0" y="55226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301" r="-1828" b="-16301"/>
            </a:stretch>
          </a:blipFill>
        </p:spPr>
      </p:sp>
      <p:sp>
        <p:nvSpPr>
          <p:cNvPr name="Freeform 3" id="3"/>
          <p:cNvSpPr/>
          <p:nvPr/>
        </p:nvSpPr>
        <p:spPr>
          <a:xfrm flipH="false" flipV="false" rot="-5400000">
            <a:off x="7859114" y="5646051"/>
            <a:ext cx="2569773" cy="1154062"/>
          </a:xfrm>
          <a:custGeom>
            <a:avLst/>
            <a:gdLst/>
            <a:ahLst/>
            <a:cxnLst/>
            <a:rect r="r" b="b" t="t" l="l"/>
            <a:pathLst>
              <a:path h="1154062" w="2569773">
                <a:moveTo>
                  <a:pt x="0" y="0"/>
                </a:moveTo>
                <a:lnTo>
                  <a:pt x="2569772" y="0"/>
                </a:lnTo>
                <a:lnTo>
                  <a:pt x="2569772" y="1154061"/>
                </a:lnTo>
                <a:lnTo>
                  <a:pt x="0" y="11540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7303">
            <a:off x="11728823" y="7611288"/>
            <a:ext cx="1684079" cy="756305"/>
          </a:xfrm>
          <a:custGeom>
            <a:avLst/>
            <a:gdLst/>
            <a:ahLst/>
            <a:cxnLst/>
            <a:rect r="r" b="b" t="t" l="l"/>
            <a:pathLst>
              <a:path h="756305" w="1684079">
                <a:moveTo>
                  <a:pt x="0" y="0"/>
                </a:moveTo>
                <a:lnTo>
                  <a:pt x="1684079" y="0"/>
                </a:lnTo>
                <a:lnTo>
                  <a:pt x="1684079" y="756304"/>
                </a:lnTo>
                <a:lnTo>
                  <a:pt x="0" y="7563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5237418" y="7649989"/>
            <a:ext cx="1884837" cy="846463"/>
          </a:xfrm>
          <a:custGeom>
            <a:avLst/>
            <a:gdLst/>
            <a:ahLst/>
            <a:cxnLst/>
            <a:rect r="r" b="b" t="t" l="l"/>
            <a:pathLst>
              <a:path h="846463" w="1884837">
                <a:moveTo>
                  <a:pt x="0" y="0"/>
                </a:moveTo>
                <a:lnTo>
                  <a:pt x="1884837" y="0"/>
                </a:lnTo>
                <a:lnTo>
                  <a:pt x="1884837" y="846463"/>
                </a:lnTo>
                <a:lnTo>
                  <a:pt x="0" y="8464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467582" y="1363193"/>
            <a:ext cx="1352836" cy="1444777"/>
          </a:xfrm>
          <a:custGeom>
            <a:avLst/>
            <a:gdLst/>
            <a:ahLst/>
            <a:cxnLst/>
            <a:rect r="r" b="b" t="t" l="l"/>
            <a:pathLst>
              <a:path h="1444777" w="1352836">
                <a:moveTo>
                  <a:pt x="0" y="0"/>
                </a:moveTo>
                <a:lnTo>
                  <a:pt x="1352836" y="0"/>
                </a:lnTo>
                <a:lnTo>
                  <a:pt x="1352836" y="1444777"/>
                </a:lnTo>
                <a:lnTo>
                  <a:pt x="0" y="1444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6634140" y="7526655"/>
            <a:ext cx="5470336" cy="1765935"/>
          </a:xfrm>
          <a:prstGeom prst="rect">
            <a:avLst/>
          </a:prstGeom>
        </p:spPr>
        <p:txBody>
          <a:bodyPr anchor="t" rtlCol="false" tIns="0" lIns="0" bIns="0" rIns="0">
            <a:spAutoFit/>
          </a:bodyPr>
          <a:lstStyle/>
          <a:p>
            <a:pPr algn="ctr">
              <a:lnSpc>
                <a:spcPts val="6720"/>
              </a:lnSpc>
            </a:pPr>
            <a:r>
              <a:rPr lang="en-US" sz="7000" spc="-574">
                <a:solidFill>
                  <a:srgbClr val="000000"/>
                </a:solidFill>
                <a:latin typeface="Public Sans"/>
                <a:ea typeface="Public Sans"/>
                <a:cs typeface="Public Sans"/>
                <a:sym typeface="Public Sans"/>
              </a:rPr>
              <a:t>Competitive</a:t>
            </a:r>
          </a:p>
          <a:p>
            <a:pPr algn="ctr">
              <a:lnSpc>
                <a:spcPts val="6720"/>
              </a:lnSpc>
            </a:pPr>
            <a:r>
              <a:rPr lang="en-US" sz="7000" spc="-574">
                <a:solidFill>
                  <a:srgbClr val="000000"/>
                </a:solidFill>
                <a:latin typeface="Public Sans"/>
                <a:ea typeface="Public Sans"/>
                <a:cs typeface="Public Sans"/>
                <a:sym typeface="Public Sans"/>
              </a:rPr>
              <a:t>Analysis</a:t>
            </a:r>
          </a:p>
        </p:txBody>
      </p:sp>
      <p:sp>
        <p:nvSpPr>
          <p:cNvPr name="Freeform 8" id="8"/>
          <p:cNvSpPr/>
          <p:nvPr/>
        </p:nvSpPr>
        <p:spPr>
          <a:xfrm flipH="false" flipV="false" rot="0">
            <a:off x="8149529" y="9363075"/>
            <a:ext cx="2439559" cy="496783"/>
          </a:xfrm>
          <a:custGeom>
            <a:avLst/>
            <a:gdLst/>
            <a:ahLst/>
            <a:cxnLst/>
            <a:rect r="r" b="b" t="t" l="l"/>
            <a:pathLst>
              <a:path h="496783" w="2439559">
                <a:moveTo>
                  <a:pt x="0" y="0"/>
                </a:moveTo>
                <a:lnTo>
                  <a:pt x="2439559" y="0"/>
                </a:lnTo>
                <a:lnTo>
                  <a:pt x="2439559" y="496783"/>
                </a:lnTo>
                <a:lnTo>
                  <a:pt x="0" y="4967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3640267" y="5942290"/>
            <a:ext cx="4494107" cy="3852642"/>
            <a:chOff x="0" y="0"/>
            <a:chExt cx="1407544" cy="1206638"/>
          </a:xfrm>
        </p:grpSpPr>
        <p:sp>
          <p:nvSpPr>
            <p:cNvPr name="Freeform 10" id="10"/>
            <p:cNvSpPr/>
            <p:nvPr/>
          </p:nvSpPr>
          <p:spPr>
            <a:xfrm flipH="false" flipV="false" rot="0">
              <a:off x="0" y="0"/>
              <a:ext cx="1407544" cy="1206638"/>
            </a:xfrm>
            <a:custGeom>
              <a:avLst/>
              <a:gdLst/>
              <a:ahLst/>
              <a:cxnLst/>
              <a:rect r="r" b="b" t="t" l="l"/>
              <a:pathLst>
                <a:path h="1206638" w="1407544">
                  <a:moveTo>
                    <a:pt x="25840" y="0"/>
                  </a:moveTo>
                  <a:lnTo>
                    <a:pt x="1381704" y="0"/>
                  </a:lnTo>
                  <a:cubicBezTo>
                    <a:pt x="1395975" y="0"/>
                    <a:pt x="1407544" y="11569"/>
                    <a:pt x="1407544" y="25840"/>
                  </a:cubicBezTo>
                  <a:lnTo>
                    <a:pt x="1407544" y="1180798"/>
                  </a:lnTo>
                  <a:cubicBezTo>
                    <a:pt x="1407544" y="1195069"/>
                    <a:pt x="1395975" y="1206638"/>
                    <a:pt x="1381704" y="1206638"/>
                  </a:cubicBezTo>
                  <a:lnTo>
                    <a:pt x="25840" y="1206638"/>
                  </a:lnTo>
                  <a:cubicBezTo>
                    <a:pt x="11569" y="1206638"/>
                    <a:pt x="0" y="1195069"/>
                    <a:pt x="0" y="1180798"/>
                  </a:cubicBezTo>
                  <a:lnTo>
                    <a:pt x="0" y="25840"/>
                  </a:lnTo>
                  <a:cubicBezTo>
                    <a:pt x="0" y="11569"/>
                    <a:pt x="11569" y="0"/>
                    <a:pt x="25840" y="0"/>
                  </a:cubicBezTo>
                  <a:close/>
                </a:path>
              </a:pathLst>
            </a:custGeom>
            <a:solidFill>
              <a:srgbClr val="3A855D"/>
            </a:solidFill>
          </p:spPr>
        </p:sp>
        <p:sp>
          <p:nvSpPr>
            <p:cNvPr name="TextBox 11" id="11"/>
            <p:cNvSpPr txBox="true"/>
            <p:nvPr/>
          </p:nvSpPr>
          <p:spPr>
            <a:xfrm>
              <a:off x="0" y="85725"/>
              <a:ext cx="1407544" cy="1120913"/>
            </a:xfrm>
            <a:prstGeom prst="rect">
              <a:avLst/>
            </a:prstGeom>
          </p:spPr>
          <p:txBody>
            <a:bodyPr anchor="ctr" rtlCol="false" tIns="47961" lIns="47961" bIns="47961" rIns="47961"/>
            <a:lstStyle/>
            <a:p>
              <a:pPr algn="ctr">
                <a:lnSpc>
                  <a:spcPts val="1925"/>
                </a:lnSpc>
              </a:pPr>
            </a:p>
          </p:txBody>
        </p:sp>
      </p:grpSp>
      <p:sp>
        <p:nvSpPr>
          <p:cNvPr name="TextBox 12" id="12"/>
          <p:cNvSpPr txBox="true"/>
          <p:nvPr/>
        </p:nvSpPr>
        <p:spPr>
          <a:xfrm rot="0">
            <a:off x="14300266" y="6929242"/>
            <a:ext cx="3174109" cy="2710447"/>
          </a:xfrm>
          <a:prstGeom prst="rect">
            <a:avLst/>
          </a:prstGeom>
        </p:spPr>
        <p:txBody>
          <a:bodyPr anchor="t" rtlCol="false" tIns="0" lIns="0" bIns="0" rIns="0">
            <a:spAutoFit/>
          </a:bodyPr>
          <a:lstStyle/>
          <a:p>
            <a:pPr algn="ctr">
              <a:lnSpc>
                <a:spcPts val="4346"/>
              </a:lnSpc>
            </a:pPr>
            <a:r>
              <a:rPr lang="en-US" b="true" sz="3219" spc="193">
                <a:solidFill>
                  <a:srgbClr val="000000"/>
                </a:solidFill>
                <a:latin typeface="Public Sans Medium"/>
                <a:ea typeface="Public Sans Medium"/>
                <a:cs typeface="Public Sans Medium"/>
                <a:sym typeface="Public Sans Medium"/>
              </a:rPr>
              <a:t>Talent acquisition and Management</a:t>
            </a:r>
          </a:p>
          <a:p>
            <a:pPr algn="ctr" marL="0" indent="0" lvl="0">
              <a:lnSpc>
                <a:spcPts val="4346"/>
              </a:lnSpc>
              <a:spcBef>
                <a:spcPct val="0"/>
              </a:spcBef>
            </a:pPr>
          </a:p>
        </p:txBody>
      </p:sp>
      <p:sp>
        <p:nvSpPr>
          <p:cNvPr name="TextBox 13" id="13"/>
          <p:cNvSpPr txBox="true"/>
          <p:nvPr/>
        </p:nvSpPr>
        <p:spPr>
          <a:xfrm rot="0">
            <a:off x="14726244" y="6235603"/>
            <a:ext cx="2322154" cy="750789"/>
          </a:xfrm>
          <a:prstGeom prst="rect">
            <a:avLst/>
          </a:prstGeom>
        </p:spPr>
        <p:txBody>
          <a:bodyPr anchor="t" rtlCol="false" tIns="0" lIns="0" bIns="0" rIns="0">
            <a:spAutoFit/>
          </a:bodyPr>
          <a:lstStyle/>
          <a:p>
            <a:pPr algn="ctr">
              <a:lnSpc>
                <a:spcPts val="5580"/>
              </a:lnSpc>
            </a:pPr>
            <a:r>
              <a:rPr lang="en-US" sz="5812" spc="-476">
                <a:solidFill>
                  <a:srgbClr val="F1F0EC"/>
                </a:solidFill>
                <a:latin typeface="Public Sans"/>
                <a:ea typeface="Public Sans"/>
                <a:cs typeface="Public Sans"/>
                <a:sym typeface="Public Sans"/>
              </a:rPr>
              <a:t>05.</a:t>
            </a:r>
          </a:p>
        </p:txBody>
      </p:sp>
      <p:grpSp>
        <p:nvGrpSpPr>
          <p:cNvPr name="Group 14" id="14"/>
          <p:cNvGrpSpPr/>
          <p:nvPr/>
        </p:nvGrpSpPr>
        <p:grpSpPr>
          <a:xfrm rot="0">
            <a:off x="6815212" y="403555"/>
            <a:ext cx="4726529" cy="4053168"/>
            <a:chOff x="0" y="0"/>
            <a:chExt cx="6302038" cy="5404223"/>
          </a:xfrm>
        </p:grpSpPr>
        <p:grpSp>
          <p:nvGrpSpPr>
            <p:cNvPr name="Group 15" id="15"/>
            <p:cNvGrpSpPr/>
            <p:nvPr/>
          </p:nvGrpSpPr>
          <p:grpSpPr>
            <a:xfrm rot="0">
              <a:off x="261262" y="0"/>
              <a:ext cx="5992143" cy="5230606"/>
              <a:chOff x="0" y="0"/>
              <a:chExt cx="1258694" cy="1098728"/>
            </a:xfrm>
          </p:grpSpPr>
          <p:sp>
            <p:nvSpPr>
              <p:cNvPr name="Freeform 16" id="16"/>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17" id="17"/>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TextBox 18" id="18"/>
            <p:cNvSpPr txBox="true"/>
            <p:nvPr/>
          </p:nvSpPr>
          <p:spPr>
            <a:xfrm rot="0">
              <a:off x="0" y="2187313"/>
              <a:ext cx="6302038" cy="3216910"/>
            </a:xfrm>
            <a:prstGeom prst="rect">
              <a:avLst/>
            </a:prstGeom>
          </p:spPr>
          <p:txBody>
            <a:bodyPr anchor="t" rtlCol="false" tIns="0" lIns="0" bIns="0" rIns="0">
              <a:spAutoFit/>
            </a:bodyPr>
            <a:lstStyle/>
            <a:p>
              <a:pPr algn="ctr">
                <a:lnSpc>
                  <a:spcPts val="4860"/>
                </a:lnSpc>
              </a:pPr>
              <a:r>
                <a:rPr lang="en-US" sz="3600" spc="215">
                  <a:solidFill>
                    <a:srgbClr val="000000"/>
                  </a:solidFill>
                  <a:latin typeface="Public Sans"/>
                  <a:ea typeface="Public Sans"/>
                  <a:cs typeface="Public Sans"/>
                  <a:sym typeface="Public Sans"/>
                </a:rPr>
                <a:t> Brand Recognition and Marketing Power</a:t>
              </a:r>
            </a:p>
            <a:p>
              <a:pPr algn="ctr" marL="0" indent="0" lvl="0">
                <a:lnSpc>
                  <a:spcPts val="4860"/>
                </a:lnSpc>
                <a:spcBef>
                  <a:spcPct val="0"/>
                </a:spcBef>
              </a:pPr>
            </a:p>
          </p:txBody>
        </p:sp>
        <p:sp>
          <p:nvSpPr>
            <p:cNvPr name="TextBox 19" id="19"/>
            <p:cNvSpPr txBox="true"/>
            <p:nvPr/>
          </p:nvSpPr>
          <p:spPr>
            <a:xfrm rot="0">
              <a:off x="1526157" y="932553"/>
              <a:ext cx="3462354" cy="1184910"/>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ea typeface="Public Sans"/>
                  <a:cs typeface="Public Sans"/>
                  <a:sym typeface="Public Sans"/>
                </a:rPr>
                <a:t>03.</a:t>
              </a:r>
            </a:p>
          </p:txBody>
        </p:sp>
      </p:grpSp>
      <p:grpSp>
        <p:nvGrpSpPr>
          <p:cNvPr name="Group 20" id="20"/>
          <p:cNvGrpSpPr/>
          <p:nvPr/>
        </p:nvGrpSpPr>
        <p:grpSpPr>
          <a:xfrm rot="0">
            <a:off x="12930269" y="651174"/>
            <a:ext cx="4544106" cy="3805549"/>
            <a:chOff x="0" y="0"/>
            <a:chExt cx="1272698" cy="1065845"/>
          </a:xfrm>
        </p:grpSpPr>
        <p:sp>
          <p:nvSpPr>
            <p:cNvPr name="Freeform 21" id="21"/>
            <p:cNvSpPr/>
            <p:nvPr/>
          </p:nvSpPr>
          <p:spPr>
            <a:xfrm flipH="false" flipV="false" rot="0">
              <a:off x="0" y="0"/>
              <a:ext cx="1272698" cy="1065845"/>
            </a:xfrm>
            <a:custGeom>
              <a:avLst/>
              <a:gdLst/>
              <a:ahLst/>
              <a:cxnLst/>
              <a:rect r="r" b="b" t="t" l="l"/>
              <a:pathLst>
                <a:path h="1065845" w="1272698">
                  <a:moveTo>
                    <a:pt x="25556" y="0"/>
                  </a:moveTo>
                  <a:lnTo>
                    <a:pt x="1247142" y="0"/>
                  </a:lnTo>
                  <a:cubicBezTo>
                    <a:pt x="1253920" y="0"/>
                    <a:pt x="1260420" y="2692"/>
                    <a:pt x="1265213" y="7485"/>
                  </a:cubicBezTo>
                  <a:cubicBezTo>
                    <a:pt x="1270005" y="12278"/>
                    <a:pt x="1272698" y="18778"/>
                    <a:pt x="1272698" y="25556"/>
                  </a:cubicBezTo>
                  <a:lnTo>
                    <a:pt x="1272698" y="1040289"/>
                  </a:lnTo>
                  <a:cubicBezTo>
                    <a:pt x="1272698" y="1047067"/>
                    <a:pt x="1270005" y="1053567"/>
                    <a:pt x="1265213" y="1058360"/>
                  </a:cubicBezTo>
                  <a:cubicBezTo>
                    <a:pt x="1260420" y="1063153"/>
                    <a:pt x="1253920" y="1065845"/>
                    <a:pt x="1247142" y="1065845"/>
                  </a:cubicBezTo>
                  <a:lnTo>
                    <a:pt x="25556" y="1065845"/>
                  </a:lnTo>
                  <a:cubicBezTo>
                    <a:pt x="18778" y="1065845"/>
                    <a:pt x="12278" y="1063153"/>
                    <a:pt x="7485" y="1058360"/>
                  </a:cubicBezTo>
                  <a:cubicBezTo>
                    <a:pt x="2692" y="1053567"/>
                    <a:pt x="0" y="1047067"/>
                    <a:pt x="0" y="1040289"/>
                  </a:cubicBezTo>
                  <a:lnTo>
                    <a:pt x="0" y="25556"/>
                  </a:lnTo>
                  <a:cubicBezTo>
                    <a:pt x="0" y="18778"/>
                    <a:pt x="2692" y="12278"/>
                    <a:pt x="7485" y="7485"/>
                  </a:cubicBezTo>
                  <a:cubicBezTo>
                    <a:pt x="12278" y="2692"/>
                    <a:pt x="18778" y="0"/>
                    <a:pt x="25556" y="0"/>
                  </a:cubicBezTo>
                  <a:close/>
                </a:path>
              </a:pathLst>
            </a:custGeom>
            <a:solidFill>
              <a:srgbClr val="3A855D"/>
            </a:solidFill>
          </p:spPr>
        </p:sp>
        <p:sp>
          <p:nvSpPr>
            <p:cNvPr name="TextBox 22" id="22"/>
            <p:cNvSpPr txBox="true"/>
            <p:nvPr/>
          </p:nvSpPr>
          <p:spPr>
            <a:xfrm>
              <a:off x="0" y="85725"/>
              <a:ext cx="1272698" cy="980120"/>
            </a:xfrm>
            <a:prstGeom prst="rect">
              <a:avLst/>
            </a:prstGeom>
          </p:spPr>
          <p:txBody>
            <a:bodyPr anchor="ctr" rtlCol="false" tIns="50800" lIns="50800" bIns="50800" rIns="50800"/>
            <a:lstStyle/>
            <a:p>
              <a:pPr algn="ctr">
                <a:lnSpc>
                  <a:spcPts val="1925"/>
                </a:lnSpc>
              </a:pPr>
            </a:p>
          </p:txBody>
        </p:sp>
      </p:grpSp>
      <p:sp>
        <p:nvSpPr>
          <p:cNvPr name="TextBox 23" id="23"/>
          <p:cNvSpPr txBox="true"/>
          <p:nvPr/>
        </p:nvSpPr>
        <p:spPr>
          <a:xfrm rot="0">
            <a:off x="13029647" y="2551205"/>
            <a:ext cx="4197912" cy="1207770"/>
          </a:xfrm>
          <a:prstGeom prst="rect">
            <a:avLst/>
          </a:prstGeom>
        </p:spPr>
        <p:txBody>
          <a:bodyPr anchor="t" rtlCol="false" tIns="0" lIns="0" bIns="0" rIns="0">
            <a:spAutoFit/>
          </a:bodyPr>
          <a:lstStyle/>
          <a:p>
            <a:pPr algn="just" marL="0" indent="0" lvl="0">
              <a:lnSpc>
                <a:spcPts val="4860"/>
              </a:lnSpc>
              <a:spcBef>
                <a:spcPct val="0"/>
              </a:spcBef>
            </a:pPr>
            <a:r>
              <a:rPr lang="en-US" b="true" sz="3600" spc="215">
                <a:solidFill>
                  <a:srgbClr val="000000"/>
                </a:solidFill>
                <a:latin typeface="Public Sans Medium"/>
                <a:ea typeface="Public Sans Medium"/>
                <a:cs typeface="Public Sans Medium"/>
                <a:sym typeface="Public Sans Medium"/>
              </a:rPr>
              <a:t>Innovation and Technology</a:t>
            </a:r>
          </a:p>
        </p:txBody>
      </p:sp>
      <p:sp>
        <p:nvSpPr>
          <p:cNvPr name="TextBox 24" id="24"/>
          <p:cNvSpPr txBox="true"/>
          <p:nvPr/>
        </p:nvSpPr>
        <p:spPr>
          <a:xfrm rot="0">
            <a:off x="13878940" y="1514139"/>
            <a:ext cx="2596765" cy="855345"/>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ea typeface="Public Sans"/>
                <a:cs typeface="Public Sans"/>
                <a:sym typeface="Public Sans"/>
              </a:rPr>
              <a:t>04.</a:t>
            </a:r>
          </a:p>
        </p:txBody>
      </p:sp>
      <p:grpSp>
        <p:nvGrpSpPr>
          <p:cNvPr name="Group 25" id="25"/>
          <p:cNvGrpSpPr/>
          <p:nvPr/>
        </p:nvGrpSpPr>
        <p:grpSpPr>
          <a:xfrm rot="0">
            <a:off x="470833" y="5688512"/>
            <a:ext cx="4494107" cy="3922955"/>
            <a:chOff x="0" y="0"/>
            <a:chExt cx="5992143" cy="5230606"/>
          </a:xfrm>
        </p:grpSpPr>
        <p:grpSp>
          <p:nvGrpSpPr>
            <p:cNvPr name="Group 26" id="26"/>
            <p:cNvGrpSpPr/>
            <p:nvPr/>
          </p:nvGrpSpPr>
          <p:grpSpPr>
            <a:xfrm rot="0">
              <a:off x="0" y="0"/>
              <a:ext cx="5992143" cy="5230606"/>
              <a:chOff x="0" y="0"/>
              <a:chExt cx="1258694" cy="1098728"/>
            </a:xfrm>
          </p:grpSpPr>
          <p:sp>
            <p:nvSpPr>
              <p:cNvPr name="Freeform 27" id="27"/>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28" id="28"/>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TextBox 29" id="29"/>
            <p:cNvSpPr txBox="true"/>
            <p:nvPr/>
          </p:nvSpPr>
          <p:spPr>
            <a:xfrm rot="0">
              <a:off x="274158" y="2188210"/>
              <a:ext cx="5231198" cy="2404110"/>
            </a:xfrm>
            <a:prstGeom prst="rect">
              <a:avLst/>
            </a:prstGeom>
          </p:spPr>
          <p:txBody>
            <a:bodyPr anchor="t" rtlCol="false" tIns="0" lIns="0" bIns="0" rIns="0">
              <a:spAutoFit/>
            </a:bodyPr>
            <a:lstStyle/>
            <a:p>
              <a:pPr algn="just" marL="0" indent="0" lvl="0">
                <a:lnSpc>
                  <a:spcPts val="4860"/>
                </a:lnSpc>
                <a:spcBef>
                  <a:spcPct val="0"/>
                </a:spcBef>
              </a:pPr>
              <a:r>
                <a:rPr lang="en-US" b="true" sz="3600" spc="215">
                  <a:solidFill>
                    <a:srgbClr val="000000"/>
                  </a:solidFill>
                  <a:latin typeface="Public Sans Medium"/>
                  <a:ea typeface="Public Sans Medium"/>
                  <a:cs typeface="Public Sans Medium"/>
                  <a:sym typeface="Public Sans Medium"/>
                </a:rPr>
                <a:t>Global Sourcing and Economies of Scale</a:t>
              </a:r>
            </a:p>
          </p:txBody>
        </p:sp>
        <p:sp>
          <p:nvSpPr>
            <p:cNvPr name="TextBox 30" id="30"/>
            <p:cNvSpPr txBox="true"/>
            <p:nvPr/>
          </p:nvSpPr>
          <p:spPr>
            <a:xfrm rot="0">
              <a:off x="1264895" y="932553"/>
              <a:ext cx="3462354" cy="1184910"/>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ea typeface="Public Sans"/>
                  <a:cs typeface="Public Sans"/>
                  <a:sym typeface="Public Sans"/>
                </a:rPr>
                <a:t>01.</a:t>
              </a:r>
            </a:p>
          </p:txBody>
        </p:sp>
      </p:grpSp>
      <p:grpSp>
        <p:nvGrpSpPr>
          <p:cNvPr name="Group 31" id="31"/>
          <p:cNvGrpSpPr/>
          <p:nvPr/>
        </p:nvGrpSpPr>
        <p:grpSpPr>
          <a:xfrm rot="0">
            <a:off x="1208863" y="651174"/>
            <a:ext cx="4494107" cy="4053167"/>
            <a:chOff x="0" y="0"/>
            <a:chExt cx="5992143" cy="5404223"/>
          </a:xfrm>
        </p:grpSpPr>
        <p:grpSp>
          <p:nvGrpSpPr>
            <p:cNvPr name="Group 32" id="32"/>
            <p:cNvGrpSpPr/>
            <p:nvPr/>
          </p:nvGrpSpPr>
          <p:grpSpPr>
            <a:xfrm rot="0">
              <a:off x="0" y="0"/>
              <a:ext cx="5992143" cy="5230606"/>
              <a:chOff x="0" y="0"/>
              <a:chExt cx="1258694" cy="1098728"/>
            </a:xfrm>
          </p:grpSpPr>
          <p:sp>
            <p:nvSpPr>
              <p:cNvPr name="Freeform 33" id="33"/>
              <p:cNvSpPr/>
              <p:nvPr/>
            </p:nvSpPr>
            <p:spPr>
              <a:xfrm flipH="false" flipV="false" rot="0">
                <a:off x="0" y="0"/>
                <a:ext cx="1258694" cy="1098728"/>
              </a:xfrm>
              <a:custGeom>
                <a:avLst/>
                <a:gdLst/>
                <a:ahLst/>
                <a:cxnLst/>
                <a:rect r="r" b="b" t="t" l="l"/>
                <a:pathLst>
                  <a:path h="1098728" w="1258694">
                    <a:moveTo>
                      <a:pt x="25840" y="0"/>
                    </a:moveTo>
                    <a:lnTo>
                      <a:pt x="1232854" y="0"/>
                    </a:lnTo>
                    <a:cubicBezTo>
                      <a:pt x="1239707" y="0"/>
                      <a:pt x="1246280" y="2722"/>
                      <a:pt x="1251126" y="7568"/>
                    </a:cubicBezTo>
                    <a:cubicBezTo>
                      <a:pt x="1255972" y="12414"/>
                      <a:pt x="1258694" y="18987"/>
                      <a:pt x="1258694" y="25840"/>
                    </a:cubicBezTo>
                    <a:lnTo>
                      <a:pt x="1258694" y="1072888"/>
                    </a:lnTo>
                    <a:cubicBezTo>
                      <a:pt x="1258694" y="1087159"/>
                      <a:pt x="1247125" y="1098728"/>
                      <a:pt x="1232854" y="1098728"/>
                    </a:cubicBezTo>
                    <a:lnTo>
                      <a:pt x="25840" y="1098728"/>
                    </a:lnTo>
                    <a:cubicBezTo>
                      <a:pt x="11569" y="1098728"/>
                      <a:pt x="0" y="1087159"/>
                      <a:pt x="0" y="1072888"/>
                    </a:cubicBezTo>
                    <a:lnTo>
                      <a:pt x="0" y="25840"/>
                    </a:lnTo>
                    <a:cubicBezTo>
                      <a:pt x="0" y="11569"/>
                      <a:pt x="11569" y="0"/>
                      <a:pt x="25840" y="0"/>
                    </a:cubicBezTo>
                    <a:close/>
                  </a:path>
                </a:pathLst>
              </a:custGeom>
              <a:solidFill>
                <a:srgbClr val="3A855D"/>
              </a:solidFill>
            </p:spPr>
          </p:sp>
          <p:sp>
            <p:nvSpPr>
              <p:cNvPr name="TextBox 34" id="34"/>
              <p:cNvSpPr txBox="true"/>
              <p:nvPr/>
            </p:nvSpPr>
            <p:spPr>
              <a:xfrm>
                <a:off x="0" y="85725"/>
                <a:ext cx="1258694" cy="1013003"/>
              </a:xfrm>
              <a:prstGeom prst="rect">
                <a:avLst/>
              </a:prstGeom>
            </p:spPr>
            <p:txBody>
              <a:bodyPr anchor="ctr" rtlCol="false" tIns="50800" lIns="50800" bIns="50800" rIns="50800"/>
              <a:lstStyle/>
              <a:p>
                <a:pPr algn="ctr">
                  <a:lnSpc>
                    <a:spcPts val="1925"/>
                  </a:lnSpc>
                </a:pPr>
              </a:p>
            </p:txBody>
          </p:sp>
        </p:grpSp>
        <p:sp>
          <p:nvSpPr>
            <p:cNvPr name="TextBox 35" id="35"/>
            <p:cNvSpPr txBox="true"/>
            <p:nvPr/>
          </p:nvSpPr>
          <p:spPr>
            <a:xfrm rot="0">
              <a:off x="635000" y="2187313"/>
              <a:ext cx="4732626" cy="3216910"/>
            </a:xfrm>
            <a:prstGeom prst="rect">
              <a:avLst/>
            </a:prstGeom>
          </p:spPr>
          <p:txBody>
            <a:bodyPr anchor="t" rtlCol="false" tIns="0" lIns="0" bIns="0" rIns="0">
              <a:spAutoFit/>
            </a:bodyPr>
            <a:lstStyle/>
            <a:p>
              <a:pPr algn="just">
                <a:lnSpc>
                  <a:spcPts val="4860"/>
                </a:lnSpc>
              </a:pPr>
              <a:r>
                <a:rPr lang="en-US" b="true" sz="3600" spc="216">
                  <a:solidFill>
                    <a:srgbClr val="000000"/>
                  </a:solidFill>
                  <a:latin typeface="Public Sans Medium"/>
                  <a:ea typeface="Public Sans Medium"/>
                  <a:cs typeface="Public Sans Medium"/>
                  <a:sym typeface="Public Sans Medium"/>
                </a:rPr>
                <a:t>Supply Chain Optimization and Efficiency</a:t>
              </a:r>
            </a:p>
            <a:p>
              <a:pPr algn="just" marL="0" indent="0" lvl="0">
                <a:lnSpc>
                  <a:spcPts val="4860"/>
                </a:lnSpc>
                <a:spcBef>
                  <a:spcPct val="0"/>
                </a:spcBef>
              </a:pPr>
            </a:p>
          </p:txBody>
        </p:sp>
        <p:sp>
          <p:nvSpPr>
            <p:cNvPr name="TextBox 36" id="36"/>
            <p:cNvSpPr txBox="true"/>
            <p:nvPr/>
          </p:nvSpPr>
          <p:spPr>
            <a:xfrm rot="0">
              <a:off x="1270136" y="932553"/>
              <a:ext cx="3462354" cy="1184910"/>
            </a:xfrm>
            <a:prstGeom prst="rect">
              <a:avLst/>
            </a:prstGeom>
          </p:spPr>
          <p:txBody>
            <a:bodyPr anchor="t" rtlCol="false" tIns="0" lIns="0" bIns="0" rIns="0">
              <a:spAutoFit/>
            </a:bodyPr>
            <a:lstStyle/>
            <a:p>
              <a:pPr algn="ctr">
                <a:lnSpc>
                  <a:spcPts val="6240"/>
                </a:lnSpc>
              </a:pPr>
              <a:r>
                <a:rPr lang="en-US" sz="6500" spc="-533">
                  <a:solidFill>
                    <a:srgbClr val="F1F0EC"/>
                  </a:solidFill>
                  <a:latin typeface="Public Sans"/>
                  <a:ea typeface="Public Sans"/>
                  <a:cs typeface="Public Sans"/>
                  <a:sym typeface="Public Sans"/>
                </a:rPr>
                <a:t>02.</a:t>
              </a:r>
            </a:p>
          </p:txBody>
        </p:sp>
      </p:grpSp>
      <p:sp>
        <p:nvSpPr>
          <p:cNvPr name="Freeform 37" id="37"/>
          <p:cNvSpPr/>
          <p:nvPr/>
        </p:nvSpPr>
        <p:spPr>
          <a:xfrm flipH="false" flipV="false" rot="-2700000">
            <a:off x="9220990" y="5328090"/>
            <a:ext cx="3447690" cy="1548326"/>
          </a:xfrm>
          <a:custGeom>
            <a:avLst/>
            <a:gdLst/>
            <a:ahLst/>
            <a:cxnLst/>
            <a:rect r="r" b="b" t="t" l="l"/>
            <a:pathLst>
              <a:path h="1548326" w="3447690">
                <a:moveTo>
                  <a:pt x="0" y="0"/>
                </a:moveTo>
                <a:lnTo>
                  <a:pt x="3447691" y="0"/>
                </a:lnTo>
                <a:lnTo>
                  <a:pt x="3447691" y="1548326"/>
                </a:lnTo>
                <a:lnTo>
                  <a:pt x="0" y="15483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8" id="38"/>
          <p:cNvSpPr/>
          <p:nvPr/>
        </p:nvSpPr>
        <p:spPr>
          <a:xfrm flipH="false" flipV="false" rot="-8100000">
            <a:off x="5473413" y="5448918"/>
            <a:ext cx="3447690" cy="1548326"/>
          </a:xfrm>
          <a:custGeom>
            <a:avLst/>
            <a:gdLst/>
            <a:ahLst/>
            <a:cxnLst/>
            <a:rect r="r" b="b" t="t" l="l"/>
            <a:pathLst>
              <a:path h="1548326" w="3447690">
                <a:moveTo>
                  <a:pt x="0" y="0"/>
                </a:moveTo>
                <a:lnTo>
                  <a:pt x="3447691" y="0"/>
                </a:lnTo>
                <a:lnTo>
                  <a:pt x="3447691" y="1548327"/>
                </a:lnTo>
                <a:lnTo>
                  <a:pt x="0" y="15483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3904566"/>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7461103" y="1342561"/>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7601480" y="1995347"/>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7907654" y="1519911"/>
            <a:ext cx="5916664" cy="1537801"/>
            <a:chOff x="0" y="0"/>
            <a:chExt cx="7374240" cy="1916640"/>
          </a:xfrm>
        </p:grpSpPr>
        <p:sp>
          <p:nvSpPr>
            <p:cNvPr name="Freeform 15" id="15"/>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16" id="16"/>
          <p:cNvGrpSpPr/>
          <p:nvPr/>
        </p:nvGrpSpPr>
        <p:grpSpPr>
          <a:xfrm rot="0">
            <a:off x="10914512" y="3230440"/>
            <a:ext cx="1165193" cy="1910409"/>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1601958" y="3883226"/>
            <a:ext cx="325815" cy="605415"/>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5670275" y="3407790"/>
            <a:ext cx="5918974" cy="1537801"/>
            <a:chOff x="0" y="0"/>
            <a:chExt cx="7377120" cy="1916640"/>
          </a:xfrm>
        </p:grpSpPr>
        <p:sp>
          <p:nvSpPr>
            <p:cNvPr name="Freeform 21" id="21"/>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grpSp>
        <p:nvGrpSpPr>
          <p:cNvPr name="Group 22" id="22"/>
          <p:cNvGrpSpPr/>
          <p:nvPr/>
        </p:nvGrpSpPr>
        <p:grpSpPr>
          <a:xfrm rot="0">
            <a:off x="7309182" y="5460012"/>
            <a:ext cx="1164616" cy="1910409"/>
            <a:chOff x="0" y="0"/>
            <a:chExt cx="1451520" cy="2381040"/>
          </a:xfrm>
        </p:grpSpPr>
        <p:sp>
          <p:nvSpPr>
            <p:cNvPr name="Freeform 23" id="23"/>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4" id="24"/>
          <p:cNvGrpSpPr/>
          <p:nvPr/>
        </p:nvGrpSpPr>
        <p:grpSpPr>
          <a:xfrm rot="0">
            <a:off x="7449560" y="6112798"/>
            <a:ext cx="325815" cy="605415"/>
            <a:chOff x="0" y="0"/>
            <a:chExt cx="406080" cy="754560"/>
          </a:xfrm>
        </p:grpSpPr>
        <p:sp>
          <p:nvSpPr>
            <p:cNvPr name="Freeform 25" id="25"/>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6" id="26"/>
          <p:cNvGrpSpPr/>
          <p:nvPr/>
        </p:nvGrpSpPr>
        <p:grpSpPr>
          <a:xfrm rot="0">
            <a:off x="7755734" y="5637362"/>
            <a:ext cx="5916664" cy="1537801"/>
            <a:chOff x="0" y="0"/>
            <a:chExt cx="7374240" cy="1916640"/>
          </a:xfrm>
        </p:grpSpPr>
        <p:sp>
          <p:nvSpPr>
            <p:cNvPr name="Freeform 27" id="27"/>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28" id="28"/>
          <p:cNvGrpSpPr/>
          <p:nvPr/>
        </p:nvGrpSpPr>
        <p:grpSpPr>
          <a:xfrm rot="0">
            <a:off x="10762591" y="7347891"/>
            <a:ext cx="1165193" cy="1910409"/>
            <a:chOff x="0" y="0"/>
            <a:chExt cx="1452240" cy="2381040"/>
          </a:xfrm>
        </p:grpSpPr>
        <p:sp>
          <p:nvSpPr>
            <p:cNvPr name="Freeform 29" id="29"/>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0" id="30"/>
          <p:cNvGrpSpPr/>
          <p:nvPr/>
        </p:nvGrpSpPr>
        <p:grpSpPr>
          <a:xfrm rot="0">
            <a:off x="11450038" y="8000677"/>
            <a:ext cx="325815" cy="605415"/>
            <a:chOff x="0" y="0"/>
            <a:chExt cx="406080" cy="754560"/>
          </a:xfrm>
        </p:grpSpPr>
        <p:sp>
          <p:nvSpPr>
            <p:cNvPr name="Freeform 31" id="31"/>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32" id="32"/>
          <p:cNvGrpSpPr/>
          <p:nvPr/>
        </p:nvGrpSpPr>
        <p:grpSpPr>
          <a:xfrm rot="0">
            <a:off x="5518354" y="7525241"/>
            <a:ext cx="5918974" cy="1537801"/>
            <a:chOff x="0" y="0"/>
            <a:chExt cx="7377120" cy="1916640"/>
          </a:xfrm>
        </p:grpSpPr>
        <p:sp>
          <p:nvSpPr>
            <p:cNvPr name="Freeform 33" id="33"/>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TextBox 34" id="34"/>
          <p:cNvSpPr txBox="true"/>
          <p:nvPr/>
        </p:nvSpPr>
        <p:spPr>
          <a:xfrm rot="0">
            <a:off x="606004" y="546164"/>
            <a:ext cx="5605439" cy="2365319"/>
          </a:xfrm>
          <a:prstGeom prst="rect">
            <a:avLst/>
          </a:prstGeom>
        </p:spPr>
        <p:txBody>
          <a:bodyPr anchor="t" rtlCol="false" tIns="0" lIns="0" bIns="0" rIns="0">
            <a:spAutoFit/>
          </a:bodyPr>
          <a:lstStyle/>
          <a:p>
            <a:pPr algn="l" marL="0" indent="0" lvl="0">
              <a:lnSpc>
                <a:spcPts val="6136"/>
              </a:lnSpc>
              <a:spcBef>
                <a:spcPct val="0"/>
              </a:spcBef>
            </a:pPr>
            <a:r>
              <a:rPr lang="en-US" sz="4446" spc="435">
                <a:solidFill>
                  <a:srgbClr val="FFFFFF"/>
                </a:solidFill>
                <a:latin typeface="Codec Pro ExtraBold"/>
                <a:ea typeface="Codec Pro ExtraBold"/>
                <a:cs typeface="Codec Pro ExtraBold"/>
                <a:sym typeface="Codec Pro ExtraBold"/>
              </a:rPr>
              <a:t>The Regional Advantages of GangaBazaar</a:t>
            </a:r>
          </a:p>
        </p:txBody>
      </p:sp>
      <p:sp>
        <p:nvSpPr>
          <p:cNvPr name="TextBox 35" id="35"/>
          <p:cNvSpPr txBox="true"/>
          <p:nvPr/>
        </p:nvSpPr>
        <p:spPr>
          <a:xfrm rot="0">
            <a:off x="8933405" y="1747874"/>
            <a:ext cx="3636065" cy="1477711"/>
          </a:xfrm>
          <a:prstGeom prst="rect">
            <a:avLst/>
          </a:prstGeom>
        </p:spPr>
        <p:txBody>
          <a:bodyPr anchor="t" rtlCol="false" tIns="0" lIns="0" bIns="0" rIns="0">
            <a:spAutoFit/>
          </a:bodyPr>
          <a:lstStyle/>
          <a:p>
            <a:pPr algn="l">
              <a:lnSpc>
                <a:spcPts val="3944"/>
              </a:lnSpc>
            </a:pPr>
            <a:r>
              <a:rPr lang="en-US" sz="2858" spc="280" b="true">
                <a:solidFill>
                  <a:srgbClr val="FFFFFF"/>
                </a:solidFill>
                <a:latin typeface="Open Sauce Bold"/>
                <a:ea typeface="Open Sauce Bold"/>
                <a:cs typeface="Open Sauce Bold"/>
                <a:sym typeface="Open Sauce Bold"/>
              </a:rPr>
              <a:t>Strong Regional Presence</a:t>
            </a:r>
          </a:p>
          <a:p>
            <a:pPr algn="l" marL="0" indent="0" lvl="0">
              <a:lnSpc>
                <a:spcPts val="3944"/>
              </a:lnSpc>
              <a:spcBef>
                <a:spcPct val="0"/>
              </a:spcBef>
            </a:pPr>
          </a:p>
        </p:txBody>
      </p:sp>
      <p:sp>
        <p:nvSpPr>
          <p:cNvPr name="TextBox 36" id="36"/>
          <p:cNvSpPr txBox="true"/>
          <p:nvPr/>
        </p:nvSpPr>
        <p:spPr>
          <a:xfrm rot="0">
            <a:off x="6363363" y="1852472"/>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01</a:t>
            </a:r>
          </a:p>
        </p:txBody>
      </p:sp>
      <p:sp>
        <p:nvSpPr>
          <p:cNvPr name="TextBox 37" id="37"/>
          <p:cNvSpPr txBox="true"/>
          <p:nvPr/>
        </p:nvSpPr>
        <p:spPr>
          <a:xfrm rot="0">
            <a:off x="12079705" y="371458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02</a:t>
            </a:r>
          </a:p>
        </p:txBody>
      </p:sp>
      <p:sp>
        <p:nvSpPr>
          <p:cNvPr name="TextBox 38" id="38"/>
          <p:cNvSpPr txBox="true"/>
          <p:nvPr/>
        </p:nvSpPr>
        <p:spPr>
          <a:xfrm rot="0">
            <a:off x="8730973" y="5831369"/>
            <a:ext cx="3636065" cy="1576197"/>
          </a:xfrm>
          <a:prstGeom prst="rect">
            <a:avLst/>
          </a:prstGeom>
        </p:spPr>
        <p:txBody>
          <a:bodyPr anchor="t" rtlCol="false" tIns="0" lIns="0" bIns="0" rIns="0">
            <a:spAutoFit/>
          </a:bodyPr>
          <a:lstStyle/>
          <a:p>
            <a:pPr algn="l">
              <a:lnSpc>
                <a:spcPts val="3174"/>
              </a:lnSpc>
            </a:pPr>
            <a:r>
              <a:rPr lang="en-US" sz="2300" spc="225" b="true">
                <a:solidFill>
                  <a:srgbClr val="FFFFFF"/>
                </a:solidFill>
                <a:latin typeface="Open Sauce Bold"/>
                <a:ea typeface="Open Sauce Bold"/>
                <a:cs typeface="Open Sauce Bold"/>
                <a:sym typeface="Open Sauce Bold"/>
              </a:rPr>
              <a:t>Potential Knowledge Transfer and Employee Loyalty</a:t>
            </a:r>
          </a:p>
          <a:p>
            <a:pPr algn="l" marL="0" indent="0" lvl="0">
              <a:lnSpc>
                <a:spcPts val="3174"/>
              </a:lnSpc>
              <a:spcBef>
                <a:spcPct val="0"/>
              </a:spcBef>
            </a:pPr>
          </a:p>
        </p:txBody>
      </p:sp>
      <p:sp>
        <p:nvSpPr>
          <p:cNvPr name="TextBox 39" id="39"/>
          <p:cNvSpPr txBox="true"/>
          <p:nvPr/>
        </p:nvSpPr>
        <p:spPr>
          <a:xfrm rot="0">
            <a:off x="6211443" y="5969923"/>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03</a:t>
            </a:r>
          </a:p>
        </p:txBody>
      </p:sp>
      <p:sp>
        <p:nvSpPr>
          <p:cNvPr name="TextBox 40" id="40"/>
          <p:cNvSpPr txBox="true"/>
          <p:nvPr/>
        </p:nvSpPr>
        <p:spPr>
          <a:xfrm rot="0">
            <a:off x="11927784" y="7832039"/>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04</a:t>
            </a:r>
          </a:p>
        </p:txBody>
      </p:sp>
      <p:sp>
        <p:nvSpPr>
          <p:cNvPr name="TextBox 41" id="41"/>
          <p:cNvSpPr txBox="true"/>
          <p:nvPr/>
        </p:nvSpPr>
        <p:spPr>
          <a:xfrm rot="0">
            <a:off x="6655765" y="3483174"/>
            <a:ext cx="3786607" cy="1348933"/>
          </a:xfrm>
          <a:prstGeom prst="rect">
            <a:avLst/>
          </a:prstGeom>
        </p:spPr>
        <p:txBody>
          <a:bodyPr anchor="t" rtlCol="false" tIns="0" lIns="0" bIns="0" rIns="0">
            <a:spAutoFit/>
          </a:bodyPr>
          <a:lstStyle/>
          <a:p>
            <a:pPr algn="r" marL="0" indent="0" lvl="0">
              <a:lnSpc>
                <a:spcPts val="3668"/>
              </a:lnSpc>
              <a:spcBef>
                <a:spcPct val="0"/>
              </a:spcBef>
            </a:pPr>
            <a:r>
              <a:rPr lang="en-US" b="true" sz="2658" spc="260">
                <a:solidFill>
                  <a:srgbClr val="000000"/>
                </a:solidFill>
                <a:latin typeface="Open Sauce Bold"/>
                <a:ea typeface="Open Sauce Bold"/>
                <a:cs typeface="Open Sauce Bold"/>
                <a:sym typeface="Open Sauce Bold"/>
              </a:rPr>
              <a:t>Local Supplier Networks and Relationships</a:t>
            </a:r>
          </a:p>
        </p:txBody>
      </p:sp>
      <p:sp>
        <p:nvSpPr>
          <p:cNvPr name="TextBox 42" id="42"/>
          <p:cNvSpPr txBox="true"/>
          <p:nvPr/>
        </p:nvSpPr>
        <p:spPr>
          <a:xfrm rot="0">
            <a:off x="6974126" y="7613770"/>
            <a:ext cx="3636065" cy="1322644"/>
          </a:xfrm>
          <a:prstGeom prst="rect">
            <a:avLst/>
          </a:prstGeom>
        </p:spPr>
        <p:txBody>
          <a:bodyPr anchor="t" rtlCol="false" tIns="0" lIns="0" bIns="0" rIns="0">
            <a:spAutoFit/>
          </a:bodyPr>
          <a:lstStyle/>
          <a:p>
            <a:pPr algn="ctr" marL="0" indent="0" lvl="0">
              <a:lnSpc>
                <a:spcPts val="3530"/>
              </a:lnSpc>
              <a:spcBef>
                <a:spcPct val="0"/>
              </a:spcBef>
            </a:pPr>
            <a:r>
              <a:rPr lang="en-US" b="true" sz="2558" spc="250">
                <a:solidFill>
                  <a:srgbClr val="000000"/>
                </a:solidFill>
                <a:latin typeface="Open Sauce Bold"/>
                <a:ea typeface="Open Sauce Bold"/>
                <a:cs typeface="Open Sauce Bold"/>
                <a:sym typeface="Open Sauce Bold"/>
              </a:rPr>
              <a:t> Regional Distribution and Logistics Network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DAF6Is-PNTA</dc:identifier>
  <dcterms:modified xsi:type="dcterms:W3CDTF">2011-08-01T06:04:30Z</dcterms:modified>
  <cp:revision>1</cp:revision>
  <dc:title>Ace the Case ppt</dc:title>
</cp:coreProperties>
</file>